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12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9" r:id="rId3"/>
    <p:sldId id="269" r:id="rId4"/>
    <p:sldId id="268" r:id="rId5"/>
    <p:sldId id="271" r:id="rId6"/>
    <p:sldId id="262" r:id="rId7"/>
    <p:sldId id="261" r:id="rId8"/>
    <p:sldId id="273" r:id="rId9"/>
    <p:sldId id="275" r:id="rId10"/>
    <p:sldId id="276" r:id="rId11"/>
    <p:sldId id="278" r:id="rId12"/>
    <p:sldId id="287" r:id="rId13"/>
    <p:sldId id="279" r:id="rId14"/>
    <p:sldId id="281" r:id="rId15"/>
    <p:sldId id="280" r:id="rId16"/>
    <p:sldId id="288" r:id="rId17"/>
    <p:sldId id="264" r:id="rId18"/>
    <p:sldId id="283" r:id="rId19"/>
    <p:sldId id="286" r:id="rId20"/>
    <p:sldId id="285" r:id="rId21"/>
    <p:sldId id="266" r:id="rId22"/>
    <p:sldId id="260" r:id="rId23"/>
    <p:sldId id="277" r:id="rId24"/>
    <p:sldId id="270" r:id="rId25"/>
    <p:sldId id="289" r:id="rId26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5715FFA7-3CB5-4EC0-99A9-3FB62B915529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A975D426-A9DD-4244-A2CE-1FB6623742C7}" type="slidenum">
              <a:rPr lang="en-US" smtClean="0"/>
              <a:pPr algn="l" rtl="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fld id="{EC77970A-75DF-4980-B601-4D56CD41345D}" type="datetime1">
              <a:rPr lang="he-IL" smtClean="0"/>
              <a:t>כ"ז/תשרי/תשפ"א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fld id="{01B41D33-19C8-4450-B3C5-BE83E9C8F0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0960732-A496-4E0A-B13E-BFE2F0AE1655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581192" y="2336002"/>
            <a:ext cx="11029616" cy="3652047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69EAF3F2-DB31-4135-9429-467C50431C9D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6533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rot="10800000" flipH="1">
            <a:off x="863600" y="863600"/>
            <a:ext cx="3124200" cy="4807326"/>
          </a:xfrm>
        </p:spPr>
        <p:txBody>
          <a:bodyPr vert="eaVert" rtlCol="1" anchor="ctr"/>
          <a:lstStyle>
            <a:lvl1pPr algn="r" rtl="1">
              <a:defRPr>
                <a:solidFill>
                  <a:srgbClr val="FFFFFF"/>
                </a:solidFill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4255452" y="863600"/>
            <a:ext cx="7161625" cy="4807326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939AA7C5-D99B-4B57-93CA-68186841ED29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12" name="מציין מיקום של כותרת תחתונה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13" name="מציין מיקום של מספר שקופית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1887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340864"/>
            <a:ext cx="11029615" cy="3634486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492C35E-0F80-44EB-9808-21A395812E96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2393950"/>
            <a:ext cx="11029615" cy="214746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B69B0F1-37CB-4616-A6DE-C20D329FBF1F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416040" y="2228003"/>
            <a:ext cx="5194767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2" y="2228003"/>
            <a:ext cx="5194769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7DECF7A-4F33-4A83-93E7-019D85334639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 flipH="1">
            <a:off x="6416040" y="2250891"/>
            <a:ext cx="5194769" cy="557784"/>
          </a:xfrm>
        </p:spPr>
        <p:txBody>
          <a:bodyPr rtlCol="1" anchor="ctr">
            <a:noAutofit/>
          </a:bodyPr>
          <a:lstStyle>
            <a:lvl1pPr marL="0" indent="0" algn="r" rtl="1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416040" y="2926052"/>
            <a:ext cx="5194766" cy="2934999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 hasCustomPrompt="1"/>
          </p:nvPr>
        </p:nvSpPr>
        <p:spPr>
          <a:xfrm flipH="1">
            <a:off x="581191" y="2250892"/>
            <a:ext cx="5194770" cy="553373"/>
          </a:xfrm>
        </p:spPr>
        <p:txBody>
          <a:bodyPr rtlCol="1" anchor="ctr">
            <a:noAutofit/>
          </a:bodyPr>
          <a:lstStyle>
            <a:lvl1pPr marL="0" marR="0" indent="0" algn="r" defTabSz="4572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2" y="2926052"/>
            <a:ext cx="5194771" cy="2934999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E7B5F649-398C-494C-8C2B-5B49A8B2D171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BD2A989-7AC9-4A14-B415-F66E1CFA6E95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1990FD7B-7BB2-4D71-8AB0-A6ED59407BE3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8061460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92291" y="933450"/>
            <a:ext cx="3031852" cy="1722419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640081" y="1179829"/>
            <a:ext cx="6650991" cy="4658216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8392291" y="2836654"/>
            <a:ext cx="3031852" cy="3001392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56916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D659079-138E-442D-996C-EAE7CEC11C84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52590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56916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641350"/>
            <a:ext cx="11290859" cy="3651249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998148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5305E35-F1B2-421A-B0A6-56373C2E8DC3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B33A2AC-1BA4-4C8B-ABBD-303AB50A7F25}" type="datetime1">
              <a:rPr lang="he-IL" smtClean="0"/>
              <a:t>כ"ז/תשרי/תשפ"א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dt="0"/>
  <p:txStyles>
    <p:titleStyle>
      <a:lvl1pPr algn="r" defTabSz="457200" rtl="1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PH/NLPH_Resourc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XPyB4XeYLA" TargetMode="External"/><Relationship Id="rId3" Type="http://schemas.openxmlformats.org/officeDocument/2006/relationships/hyperlink" Target="https://medium.com/@guiem/how-to-train-tesseract-4-ebe5881ff3b7" TargetMode="External"/><Relationship Id="rId7" Type="http://schemas.openxmlformats.org/officeDocument/2006/relationships/hyperlink" Target="https://www.youtube.com/watch?v=N81PCpADwKQ&amp;t=6764s" TargetMode="External"/><Relationship Id="rId2" Type="http://schemas.openxmlformats.org/officeDocument/2006/relationships/hyperlink" Target="https://github.com/tesseract-ocr/tesstr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keuseof.com/tag/create-virtual-machine-using-windows-10-hyper-v/" TargetMode="External"/><Relationship Id="rId5" Type="http://schemas.openxmlformats.org/officeDocument/2006/relationships/hyperlink" Target="https://tesseract-ocr.github.io/tessdoc/ImproveQuality" TargetMode="External"/><Relationship Id="rId10" Type="http://schemas.openxmlformats.org/officeDocument/2006/relationships/hyperlink" Target="https://towardsdatascience.com/sequencematcher-in-python-6b1e6f3915fc" TargetMode="External"/><Relationship Id="rId4" Type="http://schemas.openxmlformats.org/officeDocument/2006/relationships/hyperlink" Target="https://github.com/guiem/train-tesseract" TargetMode="External"/><Relationship Id="rId9" Type="http://schemas.openxmlformats.org/officeDocument/2006/relationships/hyperlink" Target="https://www.youtube.com/watch?v=i7ABlHngi1Q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482600" y="1016875"/>
            <a:ext cx="11565714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he-IL" b="1" dirty="0"/>
              <a:t>מתמונה לטקסט - חילוץ כתב יד בעברית</a:t>
            </a:r>
            <a:br>
              <a:rPr lang="en-US" b="1" dirty="0"/>
            </a:br>
            <a:r>
              <a:rPr lang="en-US" sz="3200" b="1" dirty="0"/>
              <a:t>SHECODES</a:t>
            </a:r>
            <a:endParaRPr lang="he" b="1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17260" y="2566469"/>
            <a:ext cx="10993546" cy="468233"/>
          </a:xfrm>
        </p:spPr>
        <p:txBody>
          <a:bodyPr rtlCol="1">
            <a:normAutofit/>
          </a:bodyPr>
          <a:lstStyle/>
          <a:p>
            <a:pPr algn="ctr" rtl="1"/>
            <a:r>
              <a:rPr lang="he-IL" sz="2400" b="1" dirty="0"/>
              <a:t>עדי רוזנטל, אוקטובר 2020</a:t>
            </a:r>
            <a:endParaRPr lang="he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 descr="תקריב של סמל&#10;&#10;התיאור נוצר באופן אוטומטי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82600" y="3081867"/>
            <a:ext cx="11260667" cy="3310466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C59AC59-CB86-4E75-A957-8D4E5AE1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DE45678-45D7-4F79-846D-B393CEDF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 dirty="0" err="1"/>
              <a:t>פרוייקט</a:t>
            </a:r>
            <a:r>
              <a:rPr lang="he-IL" dirty="0"/>
              <a:t> סיום - עדי רוזנטל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A26200-B8A0-4582-8D08-D2E513F9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8392291" y="702156"/>
            <a:ext cx="3031852" cy="5636500"/>
          </a:xfrm>
        </p:spPr>
        <p:txBody>
          <a:bodyPr>
            <a:normAutofit/>
          </a:bodyPr>
          <a:lstStyle/>
          <a:p>
            <a:r>
              <a:rPr lang="he-IL" dirty="0"/>
              <a:t>תהליך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קבלת קלט - תמונה עם טקסט בכתב יד.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עיבוד קבצי התמונה ע"י המשתמש – יישור וניקוי רעשים.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הפרדה של הטקסט לשורות על ידי ערך מינימלי של צבע בכל שורה.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הצגה של השורות בממשק תיוג עבור המשתמש.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0B68E6-289F-4C3A-A273-4F8D78E9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D334CB-54D2-4485-93F1-A2920CD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5FAC655-85C0-4A0C-8055-22A7792AC028}"/>
              </a:ext>
            </a:extLst>
          </p:cNvPr>
          <p:cNvSpPr txBox="1">
            <a:spLocks/>
          </p:cNvSpPr>
          <p:nvPr/>
        </p:nvSpPr>
        <p:spPr>
          <a:xfrm flipH="1">
            <a:off x="266331" y="702156"/>
            <a:ext cx="7403976" cy="118872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תיוג תמונות על ידי המשתמש</a:t>
            </a:r>
            <a:endParaRPr lang="en-US" sz="3600" b="1" dirty="0">
              <a:solidFill>
                <a:srgbClr val="00B0F0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7C863C5-6229-41A5-AE4C-75F841567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r="25937"/>
          <a:stretch/>
        </p:blipFill>
        <p:spPr>
          <a:xfrm>
            <a:off x="2312170" y="1978994"/>
            <a:ext cx="1210176" cy="1575965"/>
          </a:xfrm>
          <a:prstGeom prst="rect">
            <a:avLst/>
          </a:prstGeom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D13421DD-FF10-4D01-BD65-C9A2E08B3CCD}"/>
              </a:ext>
            </a:extLst>
          </p:cNvPr>
          <p:cNvSpPr/>
          <p:nvPr/>
        </p:nvSpPr>
        <p:spPr>
          <a:xfrm>
            <a:off x="3614833" y="2496207"/>
            <a:ext cx="424152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1B2F288E-0E7F-4FE4-99C0-43B4800E1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85" y="2117939"/>
            <a:ext cx="3013828" cy="1501532"/>
          </a:xfrm>
          <a:prstGeom prst="rect">
            <a:avLst/>
          </a:prstGeom>
        </p:spPr>
      </p:pic>
      <p:sp>
        <p:nvSpPr>
          <p:cNvPr id="16" name="חץ: ימינה 15">
            <a:extLst>
              <a:ext uri="{FF2B5EF4-FFF2-40B4-BE49-F238E27FC236}">
                <a16:creationId xmlns:a16="http://schemas.microsoft.com/office/drawing/2014/main" id="{D580D2B4-80D2-4F4B-B223-BF91FAF4AE26}"/>
              </a:ext>
            </a:extLst>
          </p:cNvPr>
          <p:cNvSpPr/>
          <p:nvPr/>
        </p:nvSpPr>
        <p:spPr>
          <a:xfrm>
            <a:off x="1840750" y="2496207"/>
            <a:ext cx="424152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10D32C2A-54D8-4C9D-A26C-F61D86C11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0" t="5891" r="21987" b="14209"/>
          <a:stretch/>
        </p:blipFill>
        <p:spPr>
          <a:xfrm>
            <a:off x="550057" y="1978994"/>
            <a:ext cx="1225800" cy="157596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D4BB0F9B-6F16-4C1A-B092-F244E08E4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8" y="3858778"/>
            <a:ext cx="5214920" cy="2688101"/>
          </a:xfrm>
          <a:prstGeom prst="rect">
            <a:avLst/>
          </a:prstGeom>
        </p:spPr>
      </p:pic>
      <p:sp>
        <p:nvSpPr>
          <p:cNvPr id="22" name="חץ: ימינה 21">
            <a:extLst>
              <a:ext uri="{FF2B5EF4-FFF2-40B4-BE49-F238E27FC236}">
                <a16:creationId xmlns:a16="http://schemas.microsoft.com/office/drawing/2014/main" id="{0E481512-7450-4C83-BB84-9A8A8C038009}"/>
              </a:ext>
            </a:extLst>
          </p:cNvPr>
          <p:cNvSpPr/>
          <p:nvPr/>
        </p:nvSpPr>
        <p:spPr>
          <a:xfrm rot="8450048">
            <a:off x="5581651" y="3976273"/>
            <a:ext cx="424152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תמונה 35">
            <a:extLst>
              <a:ext uri="{FF2B5EF4-FFF2-40B4-BE49-F238E27FC236}">
                <a16:creationId xmlns:a16="http://schemas.microsoft.com/office/drawing/2014/main" id="{D034177E-406B-4899-BD18-C3EDA574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70" y="4343221"/>
            <a:ext cx="3652299" cy="1133630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13B3C85B-82A6-4755-B624-1D6D4ED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726" y="4703844"/>
            <a:ext cx="2416340" cy="1380766"/>
          </a:xfrm>
          <a:prstGeom prst="rect">
            <a:avLst/>
          </a:prstGeom>
        </p:spPr>
      </p:pic>
      <p:pic>
        <p:nvPicPr>
          <p:cNvPr id="40" name="תמונה 39">
            <a:extLst>
              <a:ext uri="{FF2B5EF4-FFF2-40B4-BE49-F238E27FC236}">
                <a16:creationId xmlns:a16="http://schemas.microsoft.com/office/drawing/2014/main" id="{82129CE4-9A54-4DD2-802B-FA18D364A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11"/>
          <a:stretch/>
        </p:blipFill>
        <p:spPr>
          <a:xfrm>
            <a:off x="5429429" y="4971067"/>
            <a:ext cx="2648740" cy="1237423"/>
          </a:xfrm>
          <a:prstGeom prst="rect">
            <a:avLst/>
          </a:prstGeom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C5046323-DCC0-42C5-8AE8-BF5594219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09" b="17835"/>
          <a:stretch/>
        </p:blipFill>
        <p:spPr>
          <a:xfrm>
            <a:off x="5920931" y="5381304"/>
            <a:ext cx="2157238" cy="1016725"/>
          </a:xfrm>
          <a:prstGeom prst="rect">
            <a:avLst/>
          </a:prstGeom>
        </p:spPr>
      </p:pic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A26200-B8A0-4582-8D08-D2E513F9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8392291" y="702156"/>
            <a:ext cx="3031852" cy="5636500"/>
          </a:xfrm>
        </p:spPr>
        <p:txBody>
          <a:bodyPr>
            <a:normAutofit/>
          </a:bodyPr>
          <a:lstStyle/>
          <a:p>
            <a:r>
              <a:rPr lang="he-IL" dirty="0"/>
              <a:t>תהליך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ריכוז </a:t>
            </a:r>
            <a:r>
              <a:rPr lang="he-IL" dirty="0">
                <a:solidFill>
                  <a:schemeClr val="bg1"/>
                </a:solidFill>
              </a:rPr>
              <a:t>פונטים של כתב יד: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חיפוש פונטים שקיימים באינטרנט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איסוף כ-30 כתבי יד מאנשים שונים ויצירת פונטים ע"י אתר </a:t>
            </a:r>
            <a:r>
              <a:rPr lang="en-US" dirty="0" err="1">
                <a:solidFill>
                  <a:schemeClr val="bg1"/>
                </a:solidFill>
              </a:rPr>
              <a:t>caligraphr</a:t>
            </a:r>
            <a:r>
              <a:rPr lang="he-IL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ריכוז טקסט ארוך בעברית.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הפרדה של הטקסט לשורות של כ-6 מילים בשורה.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השמה של הפונטים במסמך וורד, המרה ל</a:t>
            </a:r>
            <a:r>
              <a:rPr lang="en-US" dirty="0">
                <a:solidFill>
                  <a:schemeClr val="bg1"/>
                </a:solidFill>
              </a:rPr>
              <a:t>PDF</a:t>
            </a:r>
            <a:r>
              <a:rPr lang="he-IL" dirty="0">
                <a:solidFill>
                  <a:schemeClr val="bg1"/>
                </a:solidFill>
              </a:rPr>
              <a:t> ובסוף לקובץ </a:t>
            </a:r>
            <a:r>
              <a:rPr lang="en-US" dirty="0">
                <a:solidFill>
                  <a:schemeClr val="bg1"/>
                </a:solidFill>
              </a:rPr>
              <a:t>TIF</a:t>
            </a:r>
            <a:r>
              <a:rPr lang="he-IL" dirty="0">
                <a:solidFill>
                  <a:schemeClr val="bg1"/>
                </a:solidFill>
              </a:rPr>
              <a:t> +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he-IL" dirty="0">
                <a:solidFill>
                  <a:schemeClr val="bg1"/>
                </a:solidFill>
              </a:rPr>
              <a:t>ּיצירת קובץ טקסט מותאם לתמונות.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חילוץ שורות טקסט מתוך התמונות.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תיוג השורות לפי מספר שורה במסמך טקסט.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0B68E6-289F-4C3A-A273-4F8D78E9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D334CB-54D2-4485-93F1-A2920CD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5FAC655-85C0-4A0C-8055-22A7792AC028}"/>
              </a:ext>
            </a:extLst>
          </p:cNvPr>
          <p:cNvSpPr txBox="1">
            <a:spLocks/>
          </p:cNvSpPr>
          <p:nvPr/>
        </p:nvSpPr>
        <p:spPr>
          <a:xfrm flipH="1">
            <a:off x="266331" y="702156"/>
            <a:ext cx="7403976" cy="118872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איסוף דאטה בעזרת פונטים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22" name="חץ: ימינה 21">
            <a:extLst>
              <a:ext uri="{FF2B5EF4-FFF2-40B4-BE49-F238E27FC236}">
                <a16:creationId xmlns:a16="http://schemas.microsoft.com/office/drawing/2014/main" id="{0E481512-7450-4C83-BB84-9A8A8C038009}"/>
              </a:ext>
            </a:extLst>
          </p:cNvPr>
          <p:cNvSpPr/>
          <p:nvPr/>
        </p:nvSpPr>
        <p:spPr>
          <a:xfrm>
            <a:off x="3145288" y="2525341"/>
            <a:ext cx="328205" cy="4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06021EE-5369-4364-B4BD-265DBF403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9" y="1890876"/>
            <a:ext cx="1349931" cy="18842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צלב 8">
            <a:extLst>
              <a:ext uri="{FF2B5EF4-FFF2-40B4-BE49-F238E27FC236}">
                <a16:creationId xmlns:a16="http://schemas.microsoft.com/office/drawing/2014/main" id="{398F17B1-CA7C-4C1A-9AB2-F0264FBACDEB}"/>
              </a:ext>
            </a:extLst>
          </p:cNvPr>
          <p:cNvSpPr/>
          <p:nvPr/>
        </p:nvSpPr>
        <p:spPr>
          <a:xfrm>
            <a:off x="1891924" y="2599663"/>
            <a:ext cx="346627" cy="326892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03168448-749E-4DF3-B981-8AE3CD24181D}"/>
              </a:ext>
            </a:extLst>
          </p:cNvPr>
          <p:cNvGrpSpPr/>
          <p:nvPr/>
        </p:nvGrpSpPr>
        <p:grpSpPr>
          <a:xfrm>
            <a:off x="3578790" y="2001634"/>
            <a:ext cx="1946598" cy="1791844"/>
            <a:chOff x="134938" y="4126214"/>
            <a:chExt cx="2418884" cy="1851079"/>
          </a:xfrm>
        </p:grpSpPr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BE538D87-DBB7-4CD2-95A8-1BDA8B38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4938" y="4126214"/>
              <a:ext cx="1899589" cy="149335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9" name="תמונה 18">
              <a:extLst>
                <a:ext uri="{FF2B5EF4-FFF2-40B4-BE49-F238E27FC236}">
                  <a16:creationId xmlns:a16="http://schemas.microsoft.com/office/drawing/2014/main" id="{60790520-AA34-4F3D-8685-FF94872BF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819" y="4283271"/>
              <a:ext cx="2112737" cy="158142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C2C777E7-8F88-475C-8B4E-AE8162E6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4233" y="4483942"/>
              <a:ext cx="1899589" cy="149335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63F510F3-DBC3-4939-ADAB-7BB21BB1A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3490" y="1975411"/>
            <a:ext cx="1673857" cy="1867304"/>
          </a:xfrm>
          <a:prstGeom prst="rect">
            <a:avLst/>
          </a:prstGeom>
        </p:spPr>
      </p:pic>
      <p:pic>
        <p:nvPicPr>
          <p:cNvPr id="4098" name="Picture 2" descr="Simple PDF Reader 2020 - Apps on Google Play">
            <a:extLst>
              <a:ext uri="{FF2B5EF4-FFF2-40B4-BE49-F238E27FC236}">
                <a16:creationId xmlns:a16="http://schemas.microsoft.com/office/drawing/2014/main" id="{8E9FBB4B-7663-4EAF-AE55-AAEB86D0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713" y="3075598"/>
            <a:ext cx="767117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C22B6451-F89D-4FDA-AAF8-FF954EB78F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7448" y="1890877"/>
            <a:ext cx="740880" cy="1894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חץ: ימינה 28">
            <a:extLst>
              <a:ext uri="{FF2B5EF4-FFF2-40B4-BE49-F238E27FC236}">
                <a16:creationId xmlns:a16="http://schemas.microsoft.com/office/drawing/2014/main" id="{C5E08585-C891-40A0-AC47-46F6B4824D64}"/>
              </a:ext>
            </a:extLst>
          </p:cNvPr>
          <p:cNvSpPr/>
          <p:nvPr/>
        </p:nvSpPr>
        <p:spPr>
          <a:xfrm>
            <a:off x="5614856" y="2525341"/>
            <a:ext cx="328205" cy="4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חץ: ימינה 30">
            <a:extLst>
              <a:ext uri="{FF2B5EF4-FFF2-40B4-BE49-F238E27FC236}">
                <a16:creationId xmlns:a16="http://schemas.microsoft.com/office/drawing/2014/main" id="{71EB9882-727B-43D6-9910-7AAA0A08D8CD}"/>
              </a:ext>
            </a:extLst>
          </p:cNvPr>
          <p:cNvSpPr/>
          <p:nvPr/>
        </p:nvSpPr>
        <p:spPr>
          <a:xfrm rot="5400000">
            <a:off x="6870788" y="3912481"/>
            <a:ext cx="328205" cy="4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חץ: ימינה 40">
            <a:extLst>
              <a:ext uri="{FF2B5EF4-FFF2-40B4-BE49-F238E27FC236}">
                <a16:creationId xmlns:a16="http://schemas.microsoft.com/office/drawing/2014/main" id="{A75E9804-D688-4F06-A163-63A41A2AB61A}"/>
              </a:ext>
            </a:extLst>
          </p:cNvPr>
          <p:cNvSpPr/>
          <p:nvPr/>
        </p:nvSpPr>
        <p:spPr>
          <a:xfrm rot="10800000">
            <a:off x="3736673" y="5060310"/>
            <a:ext cx="328205" cy="4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תמונה 45">
            <a:extLst>
              <a:ext uri="{FF2B5EF4-FFF2-40B4-BE49-F238E27FC236}">
                <a16:creationId xmlns:a16="http://schemas.microsoft.com/office/drawing/2014/main" id="{3E79A6CA-FC85-4DBA-8784-C347BDB18A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454" y="4037578"/>
            <a:ext cx="3432600" cy="25287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100" name="Picture 4" descr="Calligraphr – Logos Download">
            <a:extLst>
              <a:ext uri="{FF2B5EF4-FFF2-40B4-BE49-F238E27FC236}">
                <a16:creationId xmlns:a16="http://schemas.microsoft.com/office/drawing/2014/main" id="{B98D29AF-5E88-4BF5-A2CD-F4AF13D0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4" y="2554841"/>
            <a:ext cx="1349932" cy="57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if - Free files and folders icons">
            <a:extLst>
              <a:ext uri="{FF2B5EF4-FFF2-40B4-BE49-F238E27FC236}">
                <a16:creationId xmlns:a16="http://schemas.microsoft.com/office/drawing/2014/main" id="{E7553EB9-8418-4568-A471-D196B8D00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53" y="3076639"/>
            <a:ext cx="869045" cy="8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82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692626-2D0C-4B03-AA01-B7B371E6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47698" y="913786"/>
            <a:ext cx="3031852" cy="1722419"/>
          </a:xfrm>
        </p:spPr>
        <p:txBody>
          <a:bodyPr/>
          <a:lstStyle/>
          <a:p>
            <a:pPr algn="ctr" rtl="0"/>
            <a:r>
              <a:rPr lang="he-IL" dirty="0"/>
              <a:t>וידיאו</a:t>
            </a:r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FDE5BE1-37A2-44E2-94BE-33A7CBAE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9247698" y="2816990"/>
            <a:ext cx="3031852" cy="3001392"/>
          </a:xfrm>
        </p:spPr>
        <p:txBody>
          <a:bodyPr/>
          <a:lstStyle/>
          <a:p>
            <a:pPr algn="ctr"/>
            <a:r>
              <a:rPr lang="he-IL" dirty="0"/>
              <a:t>יצירת דאטה לאימון</a:t>
            </a:r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A21939A-0B63-477C-8149-DD9C8D17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4E0847A-9C08-40F5-96E8-C2E90697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pic>
        <p:nvPicPr>
          <p:cNvPr id="3" name="יצירת דאטה">
            <a:hlinkClick r:id="" action="ppaction://media"/>
            <a:extLst>
              <a:ext uri="{FF2B5EF4-FFF2-40B4-BE49-F238E27FC236}">
                <a16:creationId xmlns:a16="http://schemas.microsoft.com/office/drawing/2014/main" id="{30121EBE-5EFB-4587-8169-C899C19982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722"/>
          <a:stretch/>
        </p:blipFill>
        <p:spPr>
          <a:xfrm>
            <a:off x="275303" y="609600"/>
            <a:ext cx="9389806" cy="58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C06D21-9ECE-4AB8-AF1D-11F5979E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he-IL" sz="3600" b="1" dirty="0">
                <a:solidFill>
                  <a:srgbClr val="00B0F0"/>
                </a:solidFill>
              </a:rPr>
              <a:t>אימון הרשת - </a:t>
            </a:r>
            <a:r>
              <a:rPr lang="en-US" sz="3600" b="1" dirty="0">
                <a:solidFill>
                  <a:srgbClr val="00B0F0"/>
                </a:solidFill>
              </a:rPr>
              <a:t>TESSERACT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F4563F-30BC-4B30-A913-A76A9D861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he-IL" sz="2400" b="1" dirty="0"/>
              <a:t>שלושה שלבים עיקריים במהלך הפרויקט עבור תהליך אימון הרשת:</a:t>
            </a:r>
          </a:p>
          <a:p>
            <a:pPr marL="781200" lvl="1" indent="-457200">
              <a:buFont typeface="+mj-lt"/>
              <a:buAutoNum type="arabicPeriod"/>
            </a:pPr>
            <a:r>
              <a:rPr lang="he-IL" sz="2100" b="1" dirty="0"/>
              <a:t>מחקר כלים ואפשרויות לאימון הרשת + יצירת סביבה מתאימה לאימון</a:t>
            </a:r>
            <a:r>
              <a:rPr lang="en-US" sz="2100" b="1" dirty="0"/>
              <a:t>.</a:t>
            </a:r>
            <a:endParaRPr lang="he-IL" sz="2100" b="1" dirty="0"/>
          </a:p>
          <a:p>
            <a:pPr marL="781200" lvl="1" indent="-457200">
              <a:buFont typeface="+mj-lt"/>
              <a:buAutoNum type="arabicPeriod"/>
            </a:pPr>
            <a:r>
              <a:rPr lang="he-IL" sz="2100" b="1" dirty="0"/>
              <a:t>תהליך האימון</a:t>
            </a:r>
            <a:r>
              <a:rPr lang="en-US" sz="2100" b="1" dirty="0"/>
              <a:t>.</a:t>
            </a:r>
            <a:endParaRPr lang="he-IL" sz="2100" b="1" dirty="0"/>
          </a:p>
          <a:p>
            <a:pPr marL="781200" lvl="1" indent="-457200">
              <a:buFont typeface="+mj-lt"/>
              <a:buAutoNum type="arabicPeriod"/>
            </a:pPr>
            <a:r>
              <a:rPr lang="he-IL" sz="2100" b="1" dirty="0"/>
              <a:t>בדיקה של הרשת המאומנת</a:t>
            </a:r>
            <a:r>
              <a:rPr lang="en-US" sz="2100" b="1" dirty="0"/>
              <a:t>.</a:t>
            </a:r>
          </a:p>
          <a:p>
            <a:pPr algn="r"/>
            <a:endParaRPr lang="en-US" sz="2400" b="1" dirty="0"/>
          </a:p>
          <a:p>
            <a:pPr algn="l" rtl="0"/>
            <a:endParaRPr lang="en-US" sz="2400" b="1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C3EAE92-44E3-4DDD-B9A4-F4B8A092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0E852D7-ED1F-4BE9-BE81-0FDEDEF5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42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תמונה 34">
            <a:extLst>
              <a:ext uri="{FF2B5EF4-FFF2-40B4-BE49-F238E27FC236}">
                <a16:creationId xmlns:a16="http://schemas.microsoft.com/office/drawing/2014/main" id="{6548AEB6-DF14-4E68-AA66-6D86E498DF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08090" y="5752886"/>
            <a:ext cx="4709911" cy="4793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A26200-B8A0-4582-8D08-D2E513F9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8304384" y="702156"/>
            <a:ext cx="3119759" cy="5636500"/>
          </a:xfrm>
        </p:spPr>
        <p:txBody>
          <a:bodyPr vert="horz" lIns="91440" tIns="45720" rIns="91440" bIns="45720" rtlCol="1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ארגון של הדאטה והעברתו לסביבה המתאימה</a:t>
            </a:r>
            <a:r>
              <a:rPr lang="en-US" dirty="0"/>
              <a:t>.</a:t>
            </a:r>
            <a:endParaRPr lang="he-I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UBUNTO 20</a:t>
            </a:r>
            <a:r>
              <a:rPr lang="he-IL" sz="1400" dirty="0">
                <a:solidFill>
                  <a:schemeClr val="bg1"/>
                </a:solidFill>
              </a:rPr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Virtual machine</a:t>
            </a:r>
            <a:endParaRPr lang="he-IL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 שימוש בקוד פתוח </a:t>
            </a:r>
            <a:r>
              <a:rPr lang="en-US" dirty="0" err="1"/>
              <a:t>Tesstrain</a:t>
            </a:r>
            <a:r>
              <a:rPr lang="he-IL" dirty="0"/>
              <a:t> שעוזר להכין את הדאטה עבור אימון.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.txt + </a:t>
            </a:r>
            <a:r>
              <a:rPr lang="en-US" sz="1400" dirty="0" err="1">
                <a:solidFill>
                  <a:schemeClr val="bg1"/>
                </a:solidFill>
              </a:rPr>
              <a:t>tif</a:t>
            </a:r>
            <a:r>
              <a:rPr lang="en-US" sz="1400" dirty="0">
                <a:solidFill>
                  <a:schemeClr val="bg1"/>
                </a:solidFill>
              </a:rPr>
              <a:t> -&gt; .box -&gt; .</a:t>
            </a:r>
            <a:r>
              <a:rPr lang="en-US" sz="1400" dirty="0" err="1">
                <a:solidFill>
                  <a:schemeClr val="bg1"/>
                </a:solidFill>
              </a:rPr>
              <a:t>lstm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Tesseract training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העברה של הרשת המאומנת </a:t>
            </a:r>
            <a:r>
              <a:rPr lang="en-US" dirty="0"/>
              <a:t>(</a:t>
            </a:r>
            <a:r>
              <a:rPr lang="en-US" dirty="0" err="1"/>
              <a:t>hebX.traineddata</a:t>
            </a:r>
            <a:r>
              <a:rPr lang="en-US" dirty="0"/>
              <a:t>)</a:t>
            </a:r>
            <a:r>
              <a:rPr lang="he-IL" dirty="0"/>
              <a:t> </a:t>
            </a:r>
            <a:r>
              <a:rPr lang="he-IL" dirty="0" err="1"/>
              <a:t>לתקית</a:t>
            </a:r>
            <a:r>
              <a:rPr lang="he-IL" dirty="0"/>
              <a:t> התקנה של </a:t>
            </a:r>
            <a:r>
              <a:rPr lang="en-US" dirty="0"/>
              <a:t>Tesseract</a:t>
            </a:r>
            <a:r>
              <a:rPr lang="he-IL" dirty="0"/>
              <a:t>.</a:t>
            </a:r>
          </a:p>
          <a:p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0B68E6-289F-4C3A-A273-4F8D78E9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D334CB-54D2-4485-93F1-A2920CD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5FAC655-85C0-4A0C-8055-22A7792AC028}"/>
              </a:ext>
            </a:extLst>
          </p:cNvPr>
          <p:cNvSpPr txBox="1">
            <a:spLocks/>
          </p:cNvSpPr>
          <p:nvPr/>
        </p:nvSpPr>
        <p:spPr>
          <a:xfrm flipH="1">
            <a:off x="390619" y="419085"/>
            <a:ext cx="7403976" cy="118872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תהליך</a:t>
            </a:r>
            <a:r>
              <a:rPr lang="he-IL" sz="3600" b="1" dirty="0"/>
              <a:t> </a:t>
            </a:r>
            <a:r>
              <a:rPr lang="he-IL" sz="3600" b="1" dirty="0">
                <a:solidFill>
                  <a:srgbClr val="00B0F0"/>
                </a:solidFill>
              </a:rPr>
              <a:t>האימון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903CD5B1-B7B4-443F-AB94-05293FAA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3" y="1828201"/>
            <a:ext cx="4325778" cy="2924406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4C33A39D-66AC-4EE0-8CD3-F485D83534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20699" y="3484926"/>
            <a:ext cx="4797302" cy="29244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7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A26200-B8A0-4582-8D08-D2E513F9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8304384" y="702156"/>
            <a:ext cx="3119759" cy="5636500"/>
          </a:xfrm>
        </p:spPr>
        <p:txBody>
          <a:bodyPr vert="horz" lIns="91440" tIns="45720" rIns="91440" bIns="45720" rtlCol="1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הרצה של הרשת החדשה על הדאטה לבדיקות (בתיקיית </a:t>
            </a:r>
            <a:r>
              <a:rPr lang="en-US" dirty="0"/>
              <a:t>validation</a:t>
            </a:r>
            <a:r>
              <a:rPr lang="he-IL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sz="1400" dirty="0">
                <a:solidFill>
                  <a:schemeClr val="bg1"/>
                </a:solidFill>
              </a:rPr>
              <a:t>הרשת לא אומנה על הדאטה הנ"ל.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השוואה של תוצאת הרשת לתיוג "אמת"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sz="1400" dirty="0">
                <a:solidFill>
                  <a:schemeClr val="bg1"/>
                </a:solidFill>
              </a:rPr>
              <a:t>שימוש בפונקציית </a:t>
            </a:r>
            <a:r>
              <a:rPr lang="en-US" sz="1400" dirty="0" err="1">
                <a:solidFill>
                  <a:schemeClr val="bg1"/>
                </a:solidFill>
              </a:rPr>
              <a:t>SequenceMatcher</a:t>
            </a:r>
            <a:r>
              <a:rPr lang="he-IL" sz="1400" dirty="0">
                <a:solidFill>
                  <a:schemeClr val="bg1"/>
                </a:solidFill>
              </a:rPr>
              <a:t> המבוססת על אלגוריתמים להשוואת מחרוזות </a:t>
            </a:r>
            <a:r>
              <a:rPr lang="en-US" sz="1400" dirty="0">
                <a:solidFill>
                  <a:schemeClr val="bg1"/>
                </a:solidFill>
              </a:rPr>
              <a:t>LCS – longest contiguous matching</a:t>
            </a:r>
            <a:r>
              <a:rPr lang="he-IL" sz="1400" dirty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sz="1400" dirty="0">
                <a:solidFill>
                  <a:schemeClr val="bg1"/>
                </a:solidFill>
              </a:rPr>
              <a:t>האלגוריתם לא מתייחס למשקלים של אותיות – כמו למשל אותיות דומות </a:t>
            </a:r>
            <a:r>
              <a:rPr lang="he-IL" sz="1400" dirty="0" err="1">
                <a:solidFill>
                  <a:schemeClr val="bg1"/>
                </a:solidFill>
              </a:rPr>
              <a:t>וכו</a:t>
            </a:r>
            <a:r>
              <a:rPr lang="he-IL" sz="1400" dirty="0">
                <a:solidFill>
                  <a:schemeClr val="bg1"/>
                </a:solidFill>
              </a:rPr>
              <a:t>'.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sz="1400" dirty="0">
                <a:solidFill>
                  <a:schemeClr val="bg1"/>
                </a:solidFill>
              </a:rPr>
              <a:t>יצירת דו"ח.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sz="1400" dirty="0">
                <a:solidFill>
                  <a:schemeClr val="bg1"/>
                </a:solidFill>
              </a:rPr>
              <a:t>השוואה בין תוצאות הרשת המאומנת על כל שורה ב</a:t>
            </a:r>
            <a:r>
              <a:rPr lang="en-US" sz="1400" dirty="0">
                <a:solidFill>
                  <a:schemeClr val="bg1"/>
                </a:solidFill>
              </a:rPr>
              <a:t>validation</a:t>
            </a:r>
            <a:r>
              <a:rPr lang="he-IL" sz="1400" dirty="0">
                <a:solidFill>
                  <a:schemeClr val="bg1"/>
                </a:solidFill>
              </a:rPr>
              <a:t>, לתוצאת הרשת של אותם המשפטים לפני האימון והערכה של אחוז שיפור.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e-IL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0B68E6-289F-4C3A-A273-4F8D78E9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D334CB-54D2-4485-93F1-A2920CD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5FAC655-85C0-4A0C-8055-22A7792AC028}"/>
              </a:ext>
            </a:extLst>
          </p:cNvPr>
          <p:cNvSpPr txBox="1">
            <a:spLocks/>
          </p:cNvSpPr>
          <p:nvPr/>
        </p:nvSpPr>
        <p:spPr>
          <a:xfrm flipH="1">
            <a:off x="390619" y="419085"/>
            <a:ext cx="7403976" cy="118872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בדיקת הרשת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6B5A640-F4BA-467D-B6AC-C2C1DDDD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" y="2032986"/>
            <a:ext cx="4052380" cy="1793774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B0635A6-D1F6-4CD8-B843-870D853F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77" y="2032986"/>
            <a:ext cx="3366718" cy="3601872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22AAAD96-263F-4DC9-B6B2-723366B63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55"/>
          <a:stretch/>
        </p:blipFill>
        <p:spPr>
          <a:xfrm>
            <a:off x="211955" y="5385211"/>
            <a:ext cx="3205948" cy="32954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C22ABE91-DF67-4A56-8B7C-B35684B77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5" y="5877476"/>
            <a:ext cx="7696856" cy="365126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18E013B3-163A-4189-B318-F55C35EBE1C9}"/>
              </a:ext>
            </a:extLst>
          </p:cNvPr>
          <p:cNvSpPr txBox="1"/>
          <p:nvPr/>
        </p:nvSpPr>
        <p:spPr>
          <a:xfrm>
            <a:off x="4621649" y="1608235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דו"ח בדיקות רשת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7C73B045-B015-4919-A52F-19B929EB8997}"/>
              </a:ext>
            </a:extLst>
          </p:cNvPr>
          <p:cNvSpPr txBox="1"/>
          <p:nvPr/>
        </p:nvSpPr>
        <p:spPr>
          <a:xfrm>
            <a:off x="438729" y="163400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תוצאות של אימוני הרשת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15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692626-2D0C-4B03-AA01-B7B371E6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47698" y="913786"/>
            <a:ext cx="3031852" cy="1722419"/>
          </a:xfrm>
        </p:spPr>
        <p:txBody>
          <a:bodyPr/>
          <a:lstStyle/>
          <a:p>
            <a:pPr algn="ctr" rtl="0"/>
            <a:r>
              <a:rPr lang="he-IL" dirty="0"/>
              <a:t>וידיאו</a:t>
            </a:r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FDE5BE1-37A2-44E2-94BE-33A7CBAE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9247698" y="2816990"/>
            <a:ext cx="3031852" cy="3001392"/>
          </a:xfrm>
        </p:spPr>
        <p:txBody>
          <a:bodyPr/>
          <a:lstStyle/>
          <a:p>
            <a:pPr algn="ctr"/>
            <a:r>
              <a:rPr lang="he-IL" dirty="0"/>
              <a:t>אימון מודל</a:t>
            </a:r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A21939A-0B63-477C-8149-DD9C8D17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4E0847A-9C08-40F5-96E8-C2E90697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pic>
        <p:nvPicPr>
          <p:cNvPr id="3" name="אימון רשת">
            <a:hlinkClick r:id="" action="ppaction://media"/>
            <a:extLst>
              <a:ext uri="{FF2B5EF4-FFF2-40B4-BE49-F238E27FC236}">
                <a16:creationId xmlns:a16="http://schemas.microsoft.com/office/drawing/2014/main" id="{BD237FA6-BE0F-4F7E-B0DB-4D5AD3AB40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242"/>
          <a:stretch/>
        </p:blipFill>
        <p:spPr>
          <a:xfrm>
            <a:off x="265471" y="609758"/>
            <a:ext cx="9773264" cy="58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C06D21-9ECE-4AB8-AF1D-11F5979E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חילוץ טקסט מתוך תמונה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F4563F-30BC-4B30-A913-A76A9D861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r"/>
            <a:r>
              <a:rPr lang="he-IL" sz="2400" b="1" dirty="0"/>
              <a:t>עיבוד תמונה לפני חילוץ.</a:t>
            </a:r>
            <a:endParaRPr lang="en-US" sz="2400" b="1" dirty="0"/>
          </a:p>
          <a:p>
            <a:pPr algn="r"/>
            <a:r>
              <a:rPr lang="en-US" sz="2400" b="1" dirty="0" err="1"/>
              <a:t>Pytesseract</a:t>
            </a:r>
            <a:r>
              <a:rPr lang="he-IL" sz="2400" b="1" dirty="0"/>
              <a:t>.</a:t>
            </a:r>
            <a:endParaRPr lang="en-US" sz="2400" b="1" dirty="0"/>
          </a:p>
          <a:p>
            <a:pPr algn="r"/>
            <a:r>
              <a:rPr lang="he-IL" sz="2400" b="1" dirty="0"/>
              <a:t>השוואת תוצאות הרשת ל"אמת".</a:t>
            </a:r>
            <a:endParaRPr lang="en-US" sz="2400" b="1" dirty="0"/>
          </a:p>
          <a:p>
            <a:pPr algn="l" rtl="0"/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534D010-C57A-4838-A722-C6569C56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B39B946-5792-41BD-8389-8A58E6A1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pic>
        <p:nvPicPr>
          <p:cNvPr id="5122" name="Picture 2" descr="NFCREAD | Optical Character Recognition">
            <a:extLst>
              <a:ext uri="{FF2B5EF4-FFF2-40B4-BE49-F238E27FC236}">
                <a16:creationId xmlns:a16="http://schemas.microsoft.com/office/drawing/2014/main" id="{EFDDEC66-BDB0-4CCB-A696-86ED6B44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55" y="4169361"/>
            <a:ext cx="2894284" cy="198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981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A26200-B8A0-4582-8D08-D2E513F9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8304384" y="702156"/>
            <a:ext cx="3119759" cy="5636500"/>
          </a:xfrm>
        </p:spPr>
        <p:txBody>
          <a:bodyPr vert="horz" lIns="91440" tIns="45720" rIns="91440" bIns="45720" rtlCol="1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כדי שהחילוץ יהיה אופטימלי כדאי לבצע עיבוד תמונה, לפני שימוש ברשת נוירונים.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בממשק ישנן מספר אפשרויות להטיב עם תוצאת הרשת :</a:t>
            </a:r>
          </a:p>
          <a:p>
            <a:pPr marL="800100" lvl="1" indent="-342900">
              <a:buFont typeface="+mj-lt"/>
              <a:buAutoNum type="arabicPeriod"/>
            </a:pPr>
            <a:r>
              <a:rPr lang="he-IL" sz="1400" dirty="0">
                <a:solidFill>
                  <a:schemeClr val="bg1"/>
                </a:solidFill>
              </a:rPr>
              <a:t>מרכוז של הטקסט על ידי סימון האזור בו מצוי הטקסט אותו אנחנו רוצים לחלץ.</a:t>
            </a:r>
          </a:p>
          <a:p>
            <a:pPr marL="800100" lvl="1" indent="-342900">
              <a:buFont typeface="+mj-lt"/>
              <a:buAutoNum type="arabicPeriod"/>
            </a:pPr>
            <a:r>
              <a:rPr lang="he-IL" sz="1400" dirty="0">
                <a:solidFill>
                  <a:schemeClr val="bg1"/>
                </a:solidFill>
              </a:rPr>
              <a:t>ניקוי רעשים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he-IL" sz="1400" dirty="0">
                <a:solidFill>
                  <a:schemeClr val="bg1"/>
                </a:solidFill>
              </a:rPr>
              <a:t> בעזרת פונקציות לעיבוד תמונה (</a:t>
            </a:r>
            <a:r>
              <a:rPr lang="en-US" sz="1400" dirty="0">
                <a:solidFill>
                  <a:schemeClr val="bg1"/>
                </a:solidFill>
              </a:rPr>
              <a:t>OpenCV</a:t>
            </a:r>
            <a:r>
              <a:rPr lang="he-IL" sz="1400" dirty="0">
                <a:solidFill>
                  <a:schemeClr val="bg1"/>
                </a:solidFill>
              </a:rPr>
              <a:t>):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Binary – thresholding</a:t>
            </a:r>
          </a:p>
          <a:p>
            <a:pPr lvl="2"/>
            <a:r>
              <a:rPr lang="en-US" sz="1400" dirty="0" err="1">
                <a:solidFill>
                  <a:schemeClr val="bg1"/>
                </a:solidFill>
              </a:rPr>
              <a:t>medianBlur</a:t>
            </a:r>
            <a:endParaRPr lang="en-US" sz="1400" dirty="0">
              <a:solidFill>
                <a:schemeClr val="bg1"/>
              </a:solidFill>
            </a:endParaRP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Dilate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Erosion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dilate</a:t>
            </a:r>
            <a:endParaRPr lang="he-IL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0B68E6-289F-4C3A-A273-4F8D78E9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D334CB-54D2-4485-93F1-A2920CD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5FAC655-85C0-4A0C-8055-22A7792AC028}"/>
              </a:ext>
            </a:extLst>
          </p:cNvPr>
          <p:cNvSpPr txBox="1">
            <a:spLocks/>
          </p:cNvSpPr>
          <p:nvPr/>
        </p:nvSpPr>
        <p:spPr>
          <a:xfrm flipH="1">
            <a:off x="390619" y="419085"/>
            <a:ext cx="7403976" cy="1188720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עיבוד תמונה לפני חילוץ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245373A3-9DAC-4F78-8199-46C8C20A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4" y="3846607"/>
            <a:ext cx="5384495" cy="272845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07AC595-F205-48BB-8B69-E7A8AEE91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5" y="1607805"/>
            <a:ext cx="5384495" cy="2365596"/>
          </a:xfrm>
          <a:prstGeom prst="rect">
            <a:avLst/>
          </a:prstGeom>
        </p:spPr>
      </p:pic>
      <p:sp>
        <p:nvSpPr>
          <p:cNvPr id="16" name="אליפסה 15">
            <a:extLst>
              <a:ext uri="{FF2B5EF4-FFF2-40B4-BE49-F238E27FC236}">
                <a16:creationId xmlns:a16="http://schemas.microsoft.com/office/drawing/2014/main" id="{E3C6E03B-5044-440B-A110-5FB1E1B50B7B}"/>
              </a:ext>
            </a:extLst>
          </p:cNvPr>
          <p:cNvSpPr/>
          <p:nvPr/>
        </p:nvSpPr>
        <p:spPr>
          <a:xfrm>
            <a:off x="2861187" y="3429001"/>
            <a:ext cx="1120878" cy="3859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172CDE49-331C-4742-8989-59F7334A4B8A}"/>
              </a:ext>
            </a:extLst>
          </p:cNvPr>
          <p:cNvSpPr/>
          <p:nvPr/>
        </p:nvSpPr>
        <p:spPr>
          <a:xfrm>
            <a:off x="4693598" y="4973848"/>
            <a:ext cx="653846" cy="35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1DE90D18-A7D5-4F64-8BF6-30929B8BB61A}"/>
              </a:ext>
            </a:extLst>
          </p:cNvPr>
          <p:cNvSpPr/>
          <p:nvPr/>
        </p:nvSpPr>
        <p:spPr>
          <a:xfrm>
            <a:off x="5347444" y="4981687"/>
            <a:ext cx="653846" cy="35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DD59D625-0B0D-45DA-B9BD-D9B8CFDF6336}"/>
              </a:ext>
            </a:extLst>
          </p:cNvPr>
          <p:cNvSpPr/>
          <p:nvPr/>
        </p:nvSpPr>
        <p:spPr>
          <a:xfrm>
            <a:off x="4693598" y="5439284"/>
            <a:ext cx="653846" cy="35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009412F6-A351-4B3F-AA4E-7B123540F1ED}"/>
              </a:ext>
            </a:extLst>
          </p:cNvPr>
          <p:cNvSpPr/>
          <p:nvPr/>
        </p:nvSpPr>
        <p:spPr>
          <a:xfrm>
            <a:off x="5299437" y="5421865"/>
            <a:ext cx="653846" cy="35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C1AC26A9-4992-4B2E-BE1A-4A3305591089}"/>
              </a:ext>
            </a:extLst>
          </p:cNvPr>
          <p:cNvSpPr/>
          <p:nvPr/>
        </p:nvSpPr>
        <p:spPr>
          <a:xfrm>
            <a:off x="5857233" y="5421865"/>
            <a:ext cx="653846" cy="35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4BE34988-68F1-431C-905D-D08663EEEDB3}"/>
              </a:ext>
            </a:extLst>
          </p:cNvPr>
          <p:cNvSpPr/>
          <p:nvPr/>
        </p:nvSpPr>
        <p:spPr>
          <a:xfrm>
            <a:off x="4639371" y="4186417"/>
            <a:ext cx="1852568" cy="35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0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A26200-B8A0-4582-8D08-D2E513F9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8304384" y="702156"/>
            <a:ext cx="3119759" cy="5636500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תהליך חילוץ הטקסט: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אופציה לבחירת רשת נוירונים בעזרתה נרצה לחלץ את הטקסט.</a:t>
            </a:r>
          </a:p>
          <a:p>
            <a:pPr marL="781200" lvl="1" indent="-457200">
              <a:buFont typeface="Arial" panose="020B0604020202020204" pitchFamily="34" charset="0"/>
              <a:buChar char="•"/>
            </a:pPr>
            <a:r>
              <a:rPr lang="he-IL" sz="1400" dirty="0">
                <a:solidFill>
                  <a:schemeClr val="bg1"/>
                </a:solidFill>
              </a:rPr>
              <a:t>הרשת הנבחרת צריכה להיות שמורה בתיקיית </a:t>
            </a:r>
            <a:r>
              <a:rPr lang="en-US" sz="1400" dirty="0" err="1">
                <a:solidFill>
                  <a:schemeClr val="bg1"/>
                </a:solidFill>
              </a:rPr>
              <a:t>tessdata</a:t>
            </a:r>
            <a:r>
              <a:rPr lang="he-IL" sz="1400" dirty="0">
                <a:solidFill>
                  <a:schemeClr val="bg1"/>
                </a:solidFill>
              </a:rPr>
              <a:t>.</a:t>
            </a:r>
          </a:p>
          <a:p>
            <a:pPr marL="781200" lvl="1" indent="-457200">
              <a:buFont typeface="Arial" panose="020B0604020202020204" pitchFamily="34" charset="0"/>
              <a:buChar char="•"/>
            </a:pPr>
            <a:r>
              <a:rPr lang="he-IL" sz="1400" dirty="0">
                <a:solidFill>
                  <a:schemeClr val="bg1"/>
                </a:solidFill>
              </a:rPr>
              <a:t>באופן </a:t>
            </a:r>
            <a:r>
              <a:rPr lang="he-IL" sz="1400" dirty="0" err="1">
                <a:solidFill>
                  <a:schemeClr val="bg1"/>
                </a:solidFill>
              </a:rPr>
              <a:t>דיפולטי</a:t>
            </a:r>
            <a:r>
              <a:rPr lang="he-IL" sz="1400" dirty="0">
                <a:solidFill>
                  <a:schemeClr val="bg1"/>
                </a:solidFill>
              </a:rPr>
              <a:t> הרשת מוגדרת להיות הרשת הכי איכותית.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החילוץ עצמו מתבצע ע"י שימוש בספריה </a:t>
            </a:r>
            <a:r>
              <a:rPr lang="en-US" dirty="0" err="1">
                <a:solidFill>
                  <a:schemeClr val="bg1"/>
                </a:solidFill>
              </a:rPr>
              <a:t>pytesseract</a:t>
            </a:r>
            <a:r>
              <a:rPr lang="he-IL" dirty="0">
                <a:solidFill>
                  <a:schemeClr val="bg1"/>
                </a:solidFill>
              </a:rPr>
              <a:t> שמתממשקת לתוכנה של </a:t>
            </a:r>
            <a:r>
              <a:rPr lang="en-US" dirty="0">
                <a:solidFill>
                  <a:schemeClr val="bg1"/>
                </a:solidFill>
              </a:rPr>
              <a:t>tesseract</a:t>
            </a:r>
            <a:r>
              <a:rPr lang="he-IL" dirty="0">
                <a:solidFill>
                  <a:schemeClr val="bg1"/>
                </a:solidFill>
              </a:rPr>
              <a:t> – מקבלת תמונה ושם של רשת.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שמירת תוצאות הרשת כקובץ טקסט (</a:t>
            </a:r>
            <a:r>
              <a:rPr lang="en-US" dirty="0">
                <a:solidFill>
                  <a:schemeClr val="bg1"/>
                </a:solidFill>
              </a:rPr>
              <a:t>Extract result</a:t>
            </a:r>
            <a:r>
              <a:rPr lang="he-IL" dirty="0">
                <a:solidFill>
                  <a:schemeClr val="bg1"/>
                </a:solidFill>
              </a:rPr>
              <a:t>).</a:t>
            </a:r>
          </a:p>
          <a:p>
            <a:pPr marL="781200" lvl="1" indent="-457200">
              <a:buFont typeface="Arial" panose="020B0604020202020204" pitchFamily="34" charset="0"/>
              <a:buChar char="•"/>
            </a:pPr>
            <a:endParaRPr lang="he-IL" sz="1600" dirty="0">
              <a:solidFill>
                <a:schemeClr val="bg1"/>
              </a:solidFill>
            </a:endParaRPr>
          </a:p>
          <a:p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0B68E6-289F-4C3A-A273-4F8D78E9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D334CB-54D2-4485-93F1-A2920CD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5FAC655-85C0-4A0C-8055-22A7792AC028}"/>
              </a:ext>
            </a:extLst>
          </p:cNvPr>
          <p:cNvSpPr txBox="1">
            <a:spLocks/>
          </p:cNvSpPr>
          <p:nvPr/>
        </p:nvSpPr>
        <p:spPr>
          <a:xfrm flipH="1">
            <a:off x="390619" y="419085"/>
            <a:ext cx="7403976" cy="118872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חילוץ טקסט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E0BCE96-C3D0-4DBC-9579-3483C707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97" y="2300748"/>
            <a:ext cx="4344255" cy="931855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D62E90EB-0489-43BD-AE70-A985435D3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4" y="1607805"/>
            <a:ext cx="3605891" cy="478781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DFFF269-48A9-4A54-83DD-660F1C79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52" y="3346537"/>
            <a:ext cx="4337259" cy="13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FBA0A7-0C5A-4E4B-8014-8343740C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מטרת הפרויקט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B659C9-F104-4565-99FE-957730EACF7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581192" y="2035277"/>
            <a:ext cx="11029615" cy="3940073"/>
          </a:xfrm>
        </p:spPr>
        <p:txBody>
          <a:bodyPr anchor="t">
            <a:normAutofit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he-IL" sz="2000" b="1" dirty="0">
                <a:ea typeface="Calibri" panose="020F0502020204030204" pitchFamily="34" charset="0"/>
                <a:cs typeface="Arial" panose="020B0604020202020204" pitchFamily="34" charset="0"/>
              </a:rPr>
              <a:t>מימוש מערכת המאפשרת המרה של תמונה המכילה טקסט בעברית (בכתב יד / דפוס) לכדי כתב מחשב</a:t>
            </a:r>
            <a:r>
              <a:rPr lang="en-US" sz="2000" b="1" dirty="0"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he-IL" sz="2000" b="1" dirty="0">
                <a:ea typeface="Calibri" panose="020F0502020204030204" pitchFamily="34" charset="0"/>
                <a:cs typeface="Arial" panose="020B0604020202020204" pitchFamily="34" charset="0"/>
              </a:rPr>
              <a:t> אותו ניתן לערוך ולעצב בצורה נוחה.</a:t>
            </a:r>
            <a:r>
              <a:rPr lang="he-IL" sz="20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98D5918-6F5B-4A65-A24F-EAA2A7B0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3" y="2798891"/>
            <a:ext cx="2882469" cy="3690589"/>
          </a:xfrm>
          <a:prstGeom prst="rect">
            <a:avLst/>
          </a:prstGeom>
        </p:spPr>
      </p:pic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18544ED5-6EA1-456B-80D4-0E4C6F602280}"/>
              </a:ext>
            </a:extLst>
          </p:cNvPr>
          <p:cNvSpPr/>
          <p:nvPr/>
        </p:nvSpPr>
        <p:spPr>
          <a:xfrm>
            <a:off x="3062572" y="4558635"/>
            <a:ext cx="497150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B1201FA2-FC48-4ECA-892D-4DBD12F5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043" y="3853309"/>
            <a:ext cx="3667126" cy="191713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058AD8A4-FBD3-4F8D-A7DD-AE2EF444D67C}"/>
              </a:ext>
            </a:extLst>
          </p:cNvPr>
          <p:cNvSpPr/>
          <p:nvPr/>
        </p:nvSpPr>
        <p:spPr>
          <a:xfrm>
            <a:off x="7445563" y="4453582"/>
            <a:ext cx="497150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AAAD5B44-4A10-4DD6-A920-F8979851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113" y="3429000"/>
            <a:ext cx="3667126" cy="2661253"/>
          </a:xfrm>
          <a:prstGeom prst="rect">
            <a:avLst/>
          </a:prstGeom>
        </p:spPr>
      </p:pic>
      <p:sp>
        <p:nvSpPr>
          <p:cNvPr id="13" name="מציין מיקום של מספר שקופית 12">
            <a:extLst>
              <a:ext uri="{FF2B5EF4-FFF2-40B4-BE49-F238E27FC236}">
                <a16:creationId xmlns:a16="http://schemas.microsoft.com/office/drawing/2014/main" id="{3D19962E-A7A4-476D-9539-4CCBF966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מציין מיקום של כותרת תחתונה 13">
            <a:extLst>
              <a:ext uri="{FF2B5EF4-FFF2-40B4-BE49-F238E27FC236}">
                <a16:creationId xmlns:a16="http://schemas.microsoft.com/office/drawing/2014/main" id="{62B5BA82-AC47-454F-AE03-304CAAAEE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0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A26200-B8A0-4582-8D08-D2E513F9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8304384" y="702156"/>
            <a:ext cx="3119759" cy="56365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כדי לבחון את טיב התוצאה שהתקבלה בחילוץ, קיימת אופציה עבור המשתמש להכניס את הטקסט הנכון של התמונה – ה"אמת".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ההשוואה בין הטקסטים מתקבלת כפרמטר באחוזים על ידי פונקציית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he-IL" dirty="0">
                <a:solidFill>
                  <a:schemeClr val="bg1"/>
                </a:solidFill>
              </a:rPr>
              <a:t>"</a:t>
            </a:r>
            <a:r>
              <a:rPr lang="en-US" dirty="0" err="1">
                <a:solidFill>
                  <a:schemeClr val="bg1"/>
                </a:solidFill>
              </a:rPr>
              <a:t>SequenceMatcher</a:t>
            </a:r>
            <a:r>
              <a:rPr lang="he-IL" dirty="0">
                <a:solidFill>
                  <a:schemeClr val="bg1"/>
                </a:solidFill>
              </a:rPr>
              <a:t>".</a:t>
            </a:r>
          </a:p>
          <a:p>
            <a:endParaRPr lang="he-IL" sz="1200" dirty="0">
              <a:solidFill>
                <a:schemeClr val="bg1"/>
              </a:solidFill>
            </a:endParaRPr>
          </a:p>
          <a:p>
            <a:r>
              <a:rPr lang="he-IL" sz="1200" dirty="0">
                <a:solidFill>
                  <a:schemeClr val="bg1"/>
                </a:solidFill>
              </a:rPr>
              <a:t>(לאחר הכנסת התוצאות אמת ניתן גם להכניס את תמונת הקלט עם הטקסט שהמשתמש הכניס בבדיקה אל לתוך בסיס הנתונים)</a:t>
            </a:r>
          </a:p>
          <a:p>
            <a:pPr marL="781200" lvl="1" indent="-457200">
              <a:buFont typeface="Arial" panose="020B0604020202020204" pitchFamily="34" charset="0"/>
              <a:buChar char="•"/>
            </a:pPr>
            <a:endParaRPr lang="he-IL" dirty="0">
              <a:solidFill>
                <a:schemeClr val="bg1"/>
              </a:solidFill>
            </a:endParaRPr>
          </a:p>
          <a:p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0B68E6-289F-4C3A-A273-4F8D78E9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D334CB-54D2-4485-93F1-A2920CD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5FAC655-85C0-4A0C-8055-22A7792AC028}"/>
              </a:ext>
            </a:extLst>
          </p:cNvPr>
          <p:cNvSpPr txBox="1">
            <a:spLocks/>
          </p:cNvSpPr>
          <p:nvPr/>
        </p:nvSpPr>
        <p:spPr>
          <a:xfrm flipH="1">
            <a:off x="390619" y="419085"/>
            <a:ext cx="7403976" cy="118872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השוואת תוצאות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2AF66807-4802-4A74-8260-B4AEE264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55" y="1607805"/>
            <a:ext cx="4861077" cy="4705937"/>
          </a:xfrm>
          <a:prstGeom prst="rect">
            <a:avLst/>
          </a:prstGeom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AD488B3B-4930-4B72-8ED1-3A73547B7787}"/>
              </a:ext>
            </a:extLst>
          </p:cNvPr>
          <p:cNvSpPr/>
          <p:nvPr/>
        </p:nvSpPr>
        <p:spPr>
          <a:xfrm>
            <a:off x="1866674" y="5651423"/>
            <a:ext cx="4229326" cy="351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13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8399C33-B41B-4F03-8B2F-275CDB2F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D0356EC-9A85-455C-BB11-BA8D7362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pic>
        <p:nvPicPr>
          <p:cNvPr id="7" name="חילוץ טקסט">
            <a:hlinkClick r:id="" action="ppaction://media"/>
            <a:extLst>
              <a:ext uri="{FF2B5EF4-FFF2-40B4-BE49-F238E27FC236}">
                <a16:creationId xmlns:a16="http://schemas.microsoft.com/office/drawing/2014/main" id="{4745120A-042B-4CFB-AD96-7BB5E9669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697"/>
          <a:stretch/>
        </p:blipFill>
        <p:spPr>
          <a:xfrm>
            <a:off x="-1" y="609599"/>
            <a:ext cx="9635613" cy="5820696"/>
          </a:xfrm>
          <a:prstGeom prst="rect">
            <a:avLst/>
          </a:prstGeom>
        </p:spPr>
      </p:pic>
      <p:sp>
        <p:nvSpPr>
          <p:cNvPr id="12" name="כותרת 1">
            <a:extLst>
              <a:ext uri="{FF2B5EF4-FFF2-40B4-BE49-F238E27FC236}">
                <a16:creationId xmlns:a16="http://schemas.microsoft.com/office/drawing/2014/main" id="{7823E6E5-6E9B-4139-B149-589C0C8A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47698" y="913786"/>
            <a:ext cx="3031852" cy="1722419"/>
          </a:xfrm>
        </p:spPr>
        <p:txBody>
          <a:bodyPr/>
          <a:lstStyle/>
          <a:p>
            <a:pPr algn="ctr" rtl="0"/>
            <a:r>
              <a:rPr lang="he-IL" dirty="0"/>
              <a:t>וידיאו</a:t>
            </a:r>
            <a:endParaRPr lang="en-US" dirty="0"/>
          </a:p>
        </p:txBody>
      </p:sp>
      <p:sp>
        <p:nvSpPr>
          <p:cNvPr id="13" name="מציין מיקום טקסט 3">
            <a:extLst>
              <a:ext uri="{FF2B5EF4-FFF2-40B4-BE49-F238E27FC236}">
                <a16:creationId xmlns:a16="http://schemas.microsoft.com/office/drawing/2014/main" id="{B4FE23A9-703D-4E78-9F7D-C873FF975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9247698" y="2816990"/>
            <a:ext cx="3031852" cy="3001392"/>
          </a:xfrm>
        </p:spPr>
        <p:txBody>
          <a:bodyPr/>
          <a:lstStyle/>
          <a:p>
            <a:pPr algn="ctr"/>
            <a:r>
              <a:rPr lang="he-IL" dirty="0"/>
              <a:t>חילוץ טקסט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F88D1E-850F-4264-9C9B-684EF02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מה למדתי </a:t>
            </a:r>
            <a:r>
              <a:rPr lang="he-IL" sz="3600" b="1" dirty="0" err="1">
                <a:solidFill>
                  <a:srgbClr val="00B0F0"/>
                </a:solidFill>
              </a:rPr>
              <a:t>בפרוייקט</a:t>
            </a:r>
            <a:r>
              <a:rPr lang="he-IL" sz="3600" b="1" dirty="0">
                <a:solidFill>
                  <a:srgbClr val="00B0F0"/>
                </a:solidFill>
              </a:rPr>
              <a:t>?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D7625D-A991-47CF-8527-8C17CEDDB632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581193" y="2340864"/>
            <a:ext cx="5748586" cy="3634486"/>
          </a:xfrm>
        </p:spPr>
        <p:txBody>
          <a:bodyPr anchor="t"/>
          <a:lstStyle/>
          <a:p>
            <a:pPr algn="l" rtl="0"/>
            <a:r>
              <a:rPr lang="en-US" dirty="0"/>
              <a:t>Creating Virtual machine</a:t>
            </a:r>
          </a:p>
          <a:p>
            <a:pPr algn="l" rtl="0"/>
            <a:r>
              <a:rPr lang="en-US" dirty="0"/>
              <a:t>Using Linux</a:t>
            </a:r>
          </a:p>
          <a:p>
            <a:pPr algn="l" rtl="0"/>
            <a:r>
              <a:rPr lang="en-US" dirty="0"/>
              <a:t>Work with Dockers</a:t>
            </a:r>
          </a:p>
          <a:p>
            <a:pPr algn="l" rtl="0"/>
            <a:r>
              <a:rPr lang="en-US" dirty="0"/>
              <a:t>Git + </a:t>
            </a:r>
            <a:r>
              <a:rPr lang="en-US" dirty="0" err="1"/>
              <a:t>Github</a:t>
            </a:r>
            <a:endParaRPr lang="en-US" dirty="0"/>
          </a:p>
          <a:p>
            <a:pPr algn="l" rtl="0"/>
            <a:r>
              <a:rPr lang="en-US" dirty="0"/>
              <a:t>Tesseract / OCR</a:t>
            </a:r>
          </a:p>
          <a:p>
            <a:pPr algn="l" rtl="0"/>
            <a:r>
              <a:rPr lang="en-US" dirty="0"/>
              <a:t>Design + Architecture </a:t>
            </a:r>
          </a:p>
          <a:p>
            <a:pPr algn="l" rtl="0"/>
            <a:r>
              <a:rPr lang="en-US" dirty="0"/>
              <a:t>Using open source</a:t>
            </a:r>
          </a:p>
          <a:p>
            <a:pPr algn="l" rtl="0"/>
            <a:endParaRPr lang="en-US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969F2E06-86CB-493D-AC1A-0F0A73223884}"/>
              </a:ext>
            </a:extLst>
          </p:cNvPr>
          <p:cNvSpPr txBox="1">
            <a:spLocks/>
          </p:cNvSpPr>
          <p:nvPr/>
        </p:nvSpPr>
        <p:spPr>
          <a:xfrm flipH="1">
            <a:off x="5777064" y="2340864"/>
            <a:ext cx="5748586" cy="3634486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306000" indent="-30600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0000" indent="-30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00000" indent="-270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4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60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9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OpenCV</a:t>
            </a:r>
          </a:p>
          <a:p>
            <a:pPr algn="l" rtl="0"/>
            <a:r>
              <a:rPr lang="en-US" dirty="0" err="1"/>
              <a:t>Tkinter</a:t>
            </a:r>
            <a:endParaRPr lang="en-US" dirty="0"/>
          </a:p>
          <a:p>
            <a:pPr algn="l" rtl="0"/>
            <a:r>
              <a:rPr lang="en-US" dirty="0"/>
              <a:t>PIL (Image)</a:t>
            </a:r>
          </a:p>
          <a:p>
            <a:pPr algn="l" rtl="0"/>
            <a:r>
              <a:rPr lang="en-US" dirty="0" err="1"/>
              <a:t>Difflib</a:t>
            </a:r>
            <a:endParaRPr lang="en-US" dirty="0"/>
          </a:p>
          <a:p>
            <a:pPr algn="l" rtl="0"/>
            <a:r>
              <a:rPr lang="en-US" dirty="0"/>
              <a:t>Training tesseract</a:t>
            </a:r>
          </a:p>
          <a:p>
            <a:pPr algn="l" rtl="0"/>
            <a:r>
              <a:rPr lang="en-US" dirty="0"/>
              <a:t>Similarity between strings</a:t>
            </a:r>
          </a:p>
          <a:p>
            <a:pPr algn="l" rtl="0"/>
            <a:r>
              <a:rPr lang="en-US" dirty="0"/>
              <a:t>Designing and planning a GUI</a:t>
            </a:r>
          </a:p>
          <a:p>
            <a:pPr algn="l" rtl="0"/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1A75210-7923-41FF-935F-4CD632D0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EC9D2570-2156-44F2-BE95-516372F4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F88D1E-850F-4264-9C9B-684EF02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צעדים להמשך...</a:t>
            </a:r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1A75210-7923-41FF-935F-4CD632D0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EC9D2570-2156-44F2-BE95-516372F4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8" name="מציין מיקום תוכן 7">
            <a:extLst>
              <a:ext uri="{FF2B5EF4-FFF2-40B4-BE49-F238E27FC236}">
                <a16:creationId xmlns:a16="http://schemas.microsoft.com/office/drawing/2014/main" id="{E17D0C42-CD1B-49E2-8DB1-CE7BB115AB3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581190" y="2028116"/>
            <a:ext cx="11029615" cy="3634486"/>
          </a:xfrm>
        </p:spPr>
        <p:txBody>
          <a:bodyPr anchor="t"/>
          <a:lstStyle/>
          <a:p>
            <a:pPr algn="r"/>
            <a:r>
              <a:rPr lang="he-IL" sz="1600" dirty="0"/>
              <a:t>שיפור תוצאות הרשת בשיטות נוספות כמו:</a:t>
            </a:r>
          </a:p>
          <a:p>
            <a:pPr lvl="1"/>
            <a:r>
              <a:rPr lang="en-US" sz="1600" dirty="0"/>
              <a:t>NLP</a:t>
            </a:r>
            <a:r>
              <a:rPr lang="he-IL" sz="1600" dirty="0"/>
              <a:t>.</a:t>
            </a:r>
          </a:p>
          <a:p>
            <a:pPr lvl="1"/>
            <a:r>
              <a:rPr lang="he-IL" sz="1600" dirty="0"/>
              <a:t>שימוש בתיקון על פי מילון.</a:t>
            </a:r>
          </a:p>
          <a:p>
            <a:pPr lvl="1"/>
            <a:r>
              <a:rPr lang="he-IL" sz="1600" dirty="0"/>
              <a:t>סינון של מילים ואותיות- בשילוב עם התניות בשפה העברית.</a:t>
            </a:r>
          </a:p>
          <a:p>
            <a:pPr lvl="1"/>
            <a:r>
              <a:rPr lang="en-US" sz="1600" dirty="0">
                <a:hlinkClick r:id="rId2"/>
              </a:rPr>
              <a:t>https://github.com/NLPH/NLPH_Resources</a:t>
            </a:r>
            <a:r>
              <a:rPr lang="he-IL" sz="1600" dirty="0"/>
              <a:t> </a:t>
            </a:r>
          </a:p>
          <a:p>
            <a:r>
              <a:rPr lang="he-IL" sz="1600" dirty="0"/>
              <a:t>בניית אתר אינטרנט / אפליקציה נוחה למשתמש.</a:t>
            </a:r>
          </a:p>
          <a:p>
            <a:r>
              <a:rPr lang="he-IL" sz="1600" dirty="0"/>
              <a:t>הבנה מעמיקה יותר של אלגוריתם </a:t>
            </a:r>
            <a:r>
              <a:rPr lang="en-US" sz="1600" dirty="0"/>
              <a:t>tesseract</a:t>
            </a:r>
            <a:r>
              <a:rPr lang="he-IL" sz="1600" dirty="0"/>
              <a:t> ותהליך האימון כדי להשפיע יותר על האימון.</a:t>
            </a:r>
          </a:p>
          <a:p>
            <a:r>
              <a:rPr lang="he-IL" sz="1600" dirty="0"/>
              <a:t>בדיקה יותר מעמיקה של תוצאות הרשת.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84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867FCE-D38B-4B6F-B9F1-5780B6D6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3600" b="1" dirty="0">
                <a:solidFill>
                  <a:srgbClr val="00B0F0"/>
                </a:solidFill>
              </a:rPr>
              <a:t>קישורים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4DF42C3-E63A-480D-B5F6-5A76B0EA9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Tesseract-OCR : </a:t>
            </a:r>
            <a:r>
              <a:rPr lang="en-US" sz="1600" u="sng" dirty="0">
                <a:solidFill>
                  <a:srgbClr val="0563C1"/>
                </a:solidFill>
                <a:effectLst/>
                <a:hlinkClick r:id="rId2"/>
              </a:rPr>
              <a:t>https://github.com/tesseract-ocr/tesstrain</a:t>
            </a:r>
            <a:endParaRPr lang="en-US" sz="1600" dirty="0">
              <a:effectLst/>
            </a:endParaRPr>
          </a:p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563C1"/>
                </a:solidFill>
                <a:effectLst/>
                <a:hlinkClick r:id="rId3"/>
              </a:rPr>
              <a:t>https://medium.com/@guiem/how-to-train-tesseract-4-ebe5881ff3b7</a:t>
            </a:r>
            <a:endParaRPr lang="en-US" sz="1600" dirty="0">
              <a:effectLst/>
            </a:endParaRPr>
          </a:p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Train-tesseract and docker files for train :</a:t>
            </a:r>
            <a:r>
              <a:rPr lang="en-US" sz="1600" u="sng" dirty="0">
                <a:solidFill>
                  <a:srgbClr val="0563C1"/>
                </a:solidFill>
                <a:effectLst/>
                <a:hlinkClick r:id="rId4"/>
              </a:rPr>
              <a:t>https://github.com/</a:t>
            </a:r>
            <a:r>
              <a:rPr lang="en-US" sz="1600" u="sng" dirty="0" err="1">
                <a:solidFill>
                  <a:srgbClr val="0563C1"/>
                </a:solidFill>
                <a:effectLst/>
                <a:hlinkClick r:id="rId4"/>
              </a:rPr>
              <a:t>guiem</a:t>
            </a:r>
            <a:r>
              <a:rPr lang="en-US" sz="1600" u="sng" dirty="0">
                <a:solidFill>
                  <a:srgbClr val="0563C1"/>
                </a:solidFill>
                <a:effectLst/>
                <a:hlinkClick r:id="rId4"/>
              </a:rPr>
              <a:t>/train-tesseract</a:t>
            </a:r>
            <a:endParaRPr lang="en-US" sz="1600" dirty="0">
              <a:effectLst/>
            </a:endParaRPr>
          </a:p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</a:rPr>
              <a:t>Tesstrain</a:t>
            </a:r>
            <a:r>
              <a:rPr lang="en-US" sz="1600" dirty="0">
                <a:effectLst/>
              </a:rPr>
              <a:t> : </a:t>
            </a:r>
            <a:r>
              <a:rPr lang="en-US" sz="1600" u="sng" dirty="0">
                <a:solidFill>
                  <a:srgbClr val="0563C1"/>
                </a:solidFill>
                <a:effectLst/>
                <a:hlinkClick r:id="rId2"/>
              </a:rPr>
              <a:t>https://github.com/tesseract-ocr/tesstrain</a:t>
            </a:r>
            <a:endParaRPr lang="en-US" sz="1600" dirty="0">
              <a:effectLst/>
            </a:endParaRPr>
          </a:p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563C1"/>
                </a:solidFill>
                <a:effectLst/>
                <a:hlinkClick r:id="rId5"/>
              </a:rPr>
              <a:t>https://tesseract-ocr.github.io/tessdoc/ImproveQuality</a:t>
            </a:r>
            <a:endParaRPr lang="en-US" sz="1600" dirty="0">
              <a:effectLst/>
            </a:endParaRPr>
          </a:p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563C1"/>
                </a:solidFill>
                <a:effectLst/>
                <a:hlinkClick r:id="rId6"/>
              </a:rPr>
              <a:t>https://www.makeuseof.com/tag/create-virtual-machine-using-windows-10-hyper-v</a:t>
            </a:r>
            <a:r>
              <a:rPr lang="he-IL" sz="1600" u="sng" dirty="0">
                <a:solidFill>
                  <a:srgbClr val="0563C1"/>
                </a:solidFill>
                <a:effectLst/>
                <a:hlinkClick r:id="rId6"/>
              </a:rPr>
              <a:t>/</a:t>
            </a:r>
            <a:endParaRPr lang="en-US" sz="1600" dirty="0">
              <a:effectLst/>
            </a:endParaRPr>
          </a:p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Learn OpenCV: </a:t>
            </a:r>
            <a:r>
              <a:rPr lang="en-US" sz="1600" u="sng" dirty="0">
                <a:solidFill>
                  <a:srgbClr val="0563C1"/>
                </a:solidFill>
                <a:effectLst/>
                <a:hlinkClick r:id="rId7"/>
              </a:rPr>
              <a:t>https://www.youtube.com/watch?v=N81PCpADwKQ&amp;t=6764s</a:t>
            </a:r>
            <a:endParaRPr lang="en-US" sz="1600" dirty="0">
              <a:effectLst/>
            </a:endParaRPr>
          </a:p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Learn </a:t>
            </a:r>
            <a:r>
              <a:rPr lang="en-US" sz="1600" dirty="0" err="1">
                <a:effectLst/>
              </a:rPr>
              <a:t>TKinter</a:t>
            </a:r>
            <a:r>
              <a:rPr lang="en-US" sz="1600" dirty="0">
                <a:effectLst/>
              </a:rPr>
              <a:t>: </a:t>
            </a:r>
            <a:r>
              <a:rPr lang="en-US" sz="1600" u="sng" dirty="0">
                <a:solidFill>
                  <a:srgbClr val="0563C1"/>
                </a:solidFill>
                <a:effectLst/>
                <a:hlinkClick r:id="rId8"/>
              </a:rPr>
              <a:t>https://www.youtube.com/watch?v=YXPyB4XeYLA</a:t>
            </a:r>
            <a:endParaRPr lang="en-US" sz="1600" dirty="0">
              <a:effectLst/>
            </a:endParaRPr>
          </a:p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</a:rPr>
              <a:t>Learn docker: </a:t>
            </a:r>
            <a:r>
              <a:rPr lang="en-US" sz="1600" u="sng" dirty="0">
                <a:solidFill>
                  <a:srgbClr val="0563C1"/>
                </a:solidFill>
                <a:effectLst/>
                <a:hlinkClick r:id="rId9"/>
              </a:rPr>
              <a:t>https://www.youtube.com/watch?v=i7ABlHngi1Q</a:t>
            </a:r>
            <a:endParaRPr lang="he-IL" sz="1600" u="sng" dirty="0">
              <a:solidFill>
                <a:srgbClr val="0563C1"/>
              </a:solidFill>
              <a:effectLst/>
            </a:endParaRPr>
          </a:p>
          <a:p>
            <a:pPr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 err="1"/>
              <a:t>SequenceMarcher</a:t>
            </a:r>
            <a:r>
              <a:rPr lang="en-US" sz="1600" dirty="0"/>
              <a:t> in python : </a:t>
            </a:r>
            <a:r>
              <a:rPr lang="en-US" sz="1600" dirty="0">
                <a:hlinkClick r:id="rId10"/>
              </a:rPr>
              <a:t>https://towardsdatascience.com/sequencematcher-in-python-6b1e6f3915fc</a:t>
            </a:r>
            <a:endParaRPr lang="en-US" sz="1600" dirty="0">
              <a:effectLst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5411E1B-3D91-4F63-BE14-8706F3A1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69FF3E1-6474-4219-8CCE-61671544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3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2CED1D-3907-4A49-AF0C-9338B8EA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he-IL" sz="8800" b="1" dirty="0">
                <a:solidFill>
                  <a:srgbClr val="00B0F0"/>
                </a:solidFill>
              </a:rPr>
              <a:t>שאלות?</a:t>
            </a:r>
            <a:endParaRPr lang="en-US" sz="8800" b="1" dirty="0">
              <a:solidFill>
                <a:srgbClr val="00B0F0"/>
              </a:solidFill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247020D-5640-420B-B114-7DAAA9FB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F916F5C-4D7B-4C47-AEEA-6ADE3EA1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9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3C4132F-671E-440D-98B7-C78229D3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2B873A1E-6DF2-4412-8B47-5E0BAC94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 rtl="1"/>
              <a:t>3</a:t>
            </a:fld>
            <a:endParaRPr lang="en-US" dirty="0"/>
          </a:p>
        </p:txBody>
      </p:sp>
      <p:pic>
        <p:nvPicPr>
          <p:cNvPr id="5" name="Picture 4" descr="OCR — Tesseract with Image Pre-processing | by Raoof Naushad | The Startup  | Medium">
            <a:extLst>
              <a:ext uri="{FF2B5EF4-FFF2-40B4-BE49-F238E27FC236}">
                <a16:creationId xmlns:a16="http://schemas.microsoft.com/office/drawing/2014/main" id="{AD5492D3-E01E-4EE1-B88F-09D10B72F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220" y="919239"/>
            <a:ext cx="2928799" cy="12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22B81B6-971D-438F-B64E-2FF292F8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15" y="1120175"/>
            <a:ext cx="1952570" cy="86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6D53FBE-3889-405E-8B7D-6AD2FE4EB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00" y="919239"/>
            <a:ext cx="1163622" cy="14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A87B27-0F3A-41BA-A96E-DDA067EBC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00" y="2955501"/>
            <a:ext cx="1749622" cy="14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and Github: A Beginner's Guide">
            <a:extLst>
              <a:ext uri="{FF2B5EF4-FFF2-40B4-BE49-F238E27FC236}">
                <a16:creationId xmlns:a16="http://schemas.microsoft.com/office/drawing/2014/main" id="{279F1400-DDA7-429B-83BD-1FF7D4C7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03" y="2796976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tutorial : Build Docker images using Jenkins | by KarthiKeyan  Shanmugam | Medium">
            <a:extLst>
              <a:ext uri="{FF2B5EF4-FFF2-40B4-BE49-F238E27FC236}">
                <a16:creationId xmlns:a16="http://schemas.microsoft.com/office/drawing/2014/main" id="{5987DB38-971A-4653-ABEF-12151055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61" y="2633072"/>
            <a:ext cx="1809298" cy="154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INION: Make the switch to a Linux operating system | Opinion |  redandblack.com">
            <a:extLst>
              <a:ext uri="{FF2B5EF4-FFF2-40B4-BE49-F238E27FC236}">
                <a16:creationId xmlns:a16="http://schemas.microsoft.com/office/drawing/2014/main" id="{52C3B34A-4149-4B4B-A2A5-57A70B70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84" y="468083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at Are the Minimum Hardware Requirements for a Virtual Machine? - Mac  Optimization Software Reviews">
            <a:extLst>
              <a:ext uri="{FF2B5EF4-FFF2-40B4-BE49-F238E27FC236}">
                <a16:creationId xmlns:a16="http://schemas.microsoft.com/office/drawing/2014/main" id="{CE2DA76D-A934-4818-B5A6-A8CA30368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08" y="4799469"/>
            <a:ext cx="1505813" cy="150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ython Programming | difflib. This module in the python standard… | by rnab  | Boring Tech | Medium">
            <a:extLst>
              <a:ext uri="{FF2B5EF4-FFF2-40B4-BE49-F238E27FC236}">
                <a16:creationId xmlns:a16="http://schemas.microsoft.com/office/drawing/2014/main" id="{612B9B5E-80BD-4297-915E-C2A3D8B3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61" y="4900427"/>
            <a:ext cx="1809298" cy="13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7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F77317D-6B23-4111-A74B-F6D6B01C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marR="0" indent="-45720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he-IL" sz="2800" dirty="0">
                <a:ea typeface="Calibri" panose="020F0502020204030204" pitchFamily="34" charset="0"/>
                <a:cs typeface="Arial" panose="020B0604020202020204" pitchFamily="34" charset="0"/>
              </a:rPr>
              <a:t>איסוף וחילוץ של דאטה מתויג בכתב יד בעברית</a:t>
            </a:r>
            <a:r>
              <a:rPr lang="en-US" sz="2800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he-IL" sz="28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he-IL" sz="2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אימון רשת נוי</a:t>
            </a:r>
            <a:r>
              <a:rPr lang="he-IL" sz="2800" dirty="0">
                <a:ea typeface="Calibri" panose="020F0502020204030204" pitchFamily="34" charset="0"/>
                <a:cs typeface="Arial" panose="020B0604020202020204" pitchFamily="34" charset="0"/>
              </a:rPr>
              <a:t>רונים </a:t>
            </a:r>
            <a:r>
              <a:rPr lang="en-US" sz="2800" dirty="0">
                <a:ea typeface="Calibri" panose="020F0502020204030204" pitchFamily="34" charset="0"/>
                <a:cs typeface="Arial" panose="020B0604020202020204" pitchFamily="34" charset="0"/>
              </a:rPr>
              <a:t>tesseract </a:t>
            </a:r>
            <a:r>
              <a:rPr lang="he-IL" sz="2800" dirty="0">
                <a:ea typeface="Calibri" panose="020F0502020204030204" pitchFamily="34" charset="0"/>
                <a:cs typeface="Arial" panose="020B0604020202020204" pitchFamily="34" charset="0"/>
              </a:rPr>
              <a:t> המבוססת </a:t>
            </a:r>
            <a:r>
              <a:rPr lang="en-US" sz="2800" dirty="0">
                <a:ea typeface="Calibri" panose="020F0502020204030204" pitchFamily="34" charset="0"/>
                <a:cs typeface="Arial" panose="020B0604020202020204" pitchFamily="34" charset="0"/>
              </a:rPr>
              <a:t>OCR</a:t>
            </a:r>
            <a:r>
              <a:rPr lang="he-IL" sz="2800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457200" marR="0" indent="-45720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he-IL" sz="2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יצירת ממשק נוח למשתמש, לחילוץ טקסט מתוך תמונה ואיסוף דאטה עבור אימון הרשת.</a:t>
            </a:r>
            <a:endParaRPr lang="en-US" sz="2000" dirty="0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012A3A02-4995-4426-9B23-6E57D324B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81025" y="701675"/>
            <a:ext cx="11029950" cy="1189038"/>
          </a:xfrm>
        </p:spPr>
        <p:txBody>
          <a:bodyPr/>
          <a:lstStyle/>
          <a:p>
            <a:pPr algn="ctr"/>
            <a:r>
              <a:rPr lang="he-IL" sz="3600" b="1" dirty="0">
                <a:solidFill>
                  <a:srgbClr val="00B0F0"/>
                </a:solidFill>
              </a:rPr>
              <a:t>שלושה תהליכים עיקריים בפרויקט: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4D31B248-E65C-4F6E-BA03-86492CE2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99313970-5687-4885-BC9C-F1576E8B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3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204ADF-0958-4942-B6F5-11496EFDE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3600" b="1" dirty="0">
                <a:solidFill>
                  <a:srgbClr val="00B0F0"/>
                </a:solidFill>
              </a:rPr>
              <a:t>ארכיטקטורה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136BE10-730B-4F01-ABFC-CB70A3B0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 dirty="0" err="1"/>
              <a:t>פרוייקט</a:t>
            </a:r>
            <a:r>
              <a:rPr lang="he-IL" dirty="0"/>
              <a:t> סיום - עדי רוזנטל</a:t>
            </a:r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751BC2B-BB30-4BB4-8F00-B99681FF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User (computing) - Wikipedia">
            <a:extLst>
              <a:ext uri="{FF2B5EF4-FFF2-40B4-BE49-F238E27FC236}">
                <a16:creationId xmlns:a16="http://schemas.microsoft.com/office/drawing/2014/main" id="{27A28719-8C59-4819-B545-CF359BF1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39" y="2338589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DCDA61FB-DDCF-4E74-802D-A943DABDE3A8}"/>
              </a:ext>
            </a:extLst>
          </p:cNvPr>
          <p:cNvGrpSpPr/>
          <p:nvPr/>
        </p:nvGrpSpPr>
        <p:grpSpPr>
          <a:xfrm>
            <a:off x="2024109" y="2390665"/>
            <a:ext cx="1923765" cy="1420729"/>
            <a:chOff x="2769833" y="2390313"/>
            <a:chExt cx="1923765" cy="1420729"/>
          </a:xfrm>
        </p:grpSpPr>
        <p:sp>
          <p:nvSpPr>
            <p:cNvPr id="6" name="מלבן 5">
              <a:extLst>
                <a:ext uri="{FF2B5EF4-FFF2-40B4-BE49-F238E27FC236}">
                  <a16:creationId xmlns:a16="http://schemas.microsoft.com/office/drawing/2014/main" id="{A2E95FBE-ACB4-4E43-9B15-001A4A8F4E0A}"/>
                </a:ext>
              </a:extLst>
            </p:cNvPr>
            <p:cNvSpPr/>
            <p:nvPr/>
          </p:nvSpPr>
          <p:spPr>
            <a:xfrm>
              <a:off x="2769833" y="2390313"/>
              <a:ext cx="1923765" cy="1420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19CFEB45-EE31-49DB-8D9B-28AC350CED87}"/>
                </a:ext>
              </a:extLst>
            </p:cNvPr>
            <p:cNvSpPr/>
            <p:nvPr/>
          </p:nvSpPr>
          <p:spPr>
            <a:xfrm>
              <a:off x="2769833" y="2390313"/>
              <a:ext cx="1923765" cy="44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Main</a:t>
              </a:r>
            </a:p>
          </p:txBody>
        </p:sp>
      </p:grp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7AE5A10-CCA2-440C-8EE0-0EED566E0468}"/>
              </a:ext>
            </a:extLst>
          </p:cNvPr>
          <p:cNvSpPr txBox="1"/>
          <p:nvPr/>
        </p:nvSpPr>
        <p:spPr>
          <a:xfrm>
            <a:off x="2024108" y="2909352"/>
            <a:ext cx="1988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/>
              <a:t>הרכיב בו נמצא ה</a:t>
            </a:r>
            <a:r>
              <a:rPr lang="en-US" sz="1400" dirty="0"/>
              <a:t>GUI</a:t>
            </a:r>
            <a:r>
              <a:rPr lang="he-IL" sz="1400" dirty="0"/>
              <a:t>. מארגן את המידע שמתקבל מהמשתמש.</a:t>
            </a:r>
            <a:endParaRPr lang="en-US" sz="1400" dirty="0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55812CA7-3D17-42FD-8753-8B1F6CEC8EA7}"/>
              </a:ext>
            </a:extLst>
          </p:cNvPr>
          <p:cNvCxnSpPr/>
          <p:nvPr/>
        </p:nvCxnSpPr>
        <p:spPr>
          <a:xfrm>
            <a:off x="1402672" y="2832329"/>
            <a:ext cx="497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D5705762-5186-40C6-9D42-60A5C213A5D7}"/>
              </a:ext>
            </a:extLst>
          </p:cNvPr>
          <p:cNvCxnSpPr>
            <a:cxnSpLocks/>
          </p:cNvCxnSpPr>
          <p:nvPr/>
        </p:nvCxnSpPr>
        <p:spPr>
          <a:xfrm flipH="1">
            <a:off x="1402672" y="2984729"/>
            <a:ext cx="454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20CE0413-BACA-4C63-BA9D-85F005B18B91}"/>
              </a:ext>
            </a:extLst>
          </p:cNvPr>
          <p:cNvCxnSpPr>
            <a:cxnSpLocks/>
          </p:cNvCxnSpPr>
          <p:nvPr/>
        </p:nvCxnSpPr>
        <p:spPr>
          <a:xfrm>
            <a:off x="4012913" y="2832329"/>
            <a:ext cx="370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AF5DDFDC-1C5C-4CF5-BEC1-F32DDCE4C14C}"/>
              </a:ext>
            </a:extLst>
          </p:cNvPr>
          <p:cNvCxnSpPr>
            <a:cxnSpLocks/>
          </p:cNvCxnSpPr>
          <p:nvPr/>
        </p:nvCxnSpPr>
        <p:spPr>
          <a:xfrm flipH="1">
            <a:off x="4012913" y="2984729"/>
            <a:ext cx="370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EFABFC14-0340-4AFE-887C-36D5508AB595}"/>
              </a:ext>
            </a:extLst>
          </p:cNvPr>
          <p:cNvGrpSpPr/>
          <p:nvPr/>
        </p:nvGrpSpPr>
        <p:grpSpPr>
          <a:xfrm>
            <a:off x="4447707" y="2374134"/>
            <a:ext cx="1923765" cy="1420729"/>
            <a:chOff x="2769833" y="2390313"/>
            <a:chExt cx="1923765" cy="1420729"/>
          </a:xfrm>
        </p:grpSpPr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629ED99F-59FB-4328-AB10-9CD7CE1CCB66}"/>
                </a:ext>
              </a:extLst>
            </p:cNvPr>
            <p:cNvSpPr/>
            <p:nvPr/>
          </p:nvSpPr>
          <p:spPr>
            <a:xfrm>
              <a:off x="2769833" y="2390313"/>
              <a:ext cx="1923765" cy="1420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0021D50-254D-45C0-9A46-C1E1772E5E79}"/>
                </a:ext>
              </a:extLst>
            </p:cNvPr>
            <p:cNvSpPr/>
            <p:nvPr/>
          </p:nvSpPr>
          <p:spPr>
            <a:xfrm>
              <a:off x="2769833" y="2390313"/>
              <a:ext cx="1923765" cy="44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controller</a:t>
              </a:r>
            </a:p>
          </p:txBody>
        </p:sp>
      </p:grp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F4157A86-8FF7-4AD5-8DA2-E511A40C9B06}"/>
              </a:ext>
            </a:extLst>
          </p:cNvPr>
          <p:cNvSpPr txBox="1"/>
          <p:nvPr/>
        </p:nvSpPr>
        <p:spPr>
          <a:xfrm>
            <a:off x="4531342" y="2863542"/>
            <a:ext cx="182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/>
              <a:t>מרכז את המידע שנקלט ומכווין איזה תהליך ירוץ</a:t>
            </a:r>
            <a:endParaRPr lang="en-US" sz="1400" dirty="0"/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E91ACDC7-6ABE-43A6-BB01-3DE96C104C98}"/>
              </a:ext>
            </a:extLst>
          </p:cNvPr>
          <p:cNvGrpSpPr/>
          <p:nvPr/>
        </p:nvGrpSpPr>
        <p:grpSpPr>
          <a:xfrm>
            <a:off x="6822051" y="2367043"/>
            <a:ext cx="2221204" cy="1429607"/>
            <a:chOff x="2769833" y="2381435"/>
            <a:chExt cx="1923765" cy="1429607"/>
          </a:xfrm>
        </p:grpSpPr>
        <p:sp>
          <p:nvSpPr>
            <p:cNvPr id="24" name="מלבן 23">
              <a:extLst>
                <a:ext uri="{FF2B5EF4-FFF2-40B4-BE49-F238E27FC236}">
                  <a16:creationId xmlns:a16="http://schemas.microsoft.com/office/drawing/2014/main" id="{ED287A0E-8B75-47CA-86E5-5763DF068BCD}"/>
                </a:ext>
              </a:extLst>
            </p:cNvPr>
            <p:cNvSpPr/>
            <p:nvPr/>
          </p:nvSpPr>
          <p:spPr>
            <a:xfrm>
              <a:off x="2769833" y="2390313"/>
              <a:ext cx="1923765" cy="1420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61B53FE2-232A-459B-ADB8-1E4785FDF641}"/>
                </a:ext>
              </a:extLst>
            </p:cNvPr>
            <p:cNvSpPr/>
            <p:nvPr/>
          </p:nvSpPr>
          <p:spPr>
            <a:xfrm>
              <a:off x="2769833" y="2381435"/>
              <a:ext cx="1923765" cy="44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ModelTesseract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6A222E7B-61F5-4E51-A61A-00213F804329}"/>
              </a:ext>
            </a:extLst>
          </p:cNvPr>
          <p:cNvGrpSpPr/>
          <p:nvPr/>
        </p:nvGrpSpPr>
        <p:grpSpPr>
          <a:xfrm>
            <a:off x="4543479" y="4479772"/>
            <a:ext cx="1923765" cy="1420729"/>
            <a:chOff x="2769833" y="2390313"/>
            <a:chExt cx="1923765" cy="1420729"/>
          </a:xfrm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5676BF8E-74BB-45EE-8CDF-A872877475BF}"/>
                </a:ext>
              </a:extLst>
            </p:cNvPr>
            <p:cNvSpPr/>
            <p:nvPr/>
          </p:nvSpPr>
          <p:spPr>
            <a:xfrm>
              <a:off x="2769833" y="2390313"/>
              <a:ext cx="1923765" cy="1420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FCBCDCBF-8727-44BD-923B-AFA5CAB1E445}"/>
                </a:ext>
              </a:extLst>
            </p:cNvPr>
            <p:cNvSpPr/>
            <p:nvPr/>
          </p:nvSpPr>
          <p:spPr>
            <a:xfrm>
              <a:off x="2769833" y="2390313"/>
              <a:ext cx="1923765" cy="44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DataManager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קבוצה 62">
            <a:extLst>
              <a:ext uri="{FF2B5EF4-FFF2-40B4-BE49-F238E27FC236}">
                <a16:creationId xmlns:a16="http://schemas.microsoft.com/office/drawing/2014/main" id="{4F5A5BAA-140D-430F-A3A3-85085BC8FF63}"/>
              </a:ext>
            </a:extLst>
          </p:cNvPr>
          <p:cNvGrpSpPr/>
          <p:nvPr/>
        </p:nvGrpSpPr>
        <p:grpSpPr>
          <a:xfrm>
            <a:off x="1956902" y="4479770"/>
            <a:ext cx="2027323" cy="1420729"/>
            <a:chOff x="7213689" y="4479420"/>
            <a:chExt cx="2013423" cy="1420729"/>
          </a:xfrm>
        </p:grpSpPr>
        <p:grpSp>
          <p:nvGrpSpPr>
            <p:cNvPr id="31" name="קבוצה 30">
              <a:extLst>
                <a:ext uri="{FF2B5EF4-FFF2-40B4-BE49-F238E27FC236}">
                  <a16:creationId xmlns:a16="http://schemas.microsoft.com/office/drawing/2014/main" id="{99862FB9-F620-48F0-9B2D-515FD9E11BE7}"/>
                </a:ext>
              </a:extLst>
            </p:cNvPr>
            <p:cNvGrpSpPr/>
            <p:nvPr/>
          </p:nvGrpSpPr>
          <p:grpSpPr>
            <a:xfrm>
              <a:off x="7213689" y="4479420"/>
              <a:ext cx="2013423" cy="1420729"/>
              <a:chOff x="2769832" y="2390313"/>
              <a:chExt cx="1923766" cy="1420729"/>
            </a:xfrm>
          </p:grpSpPr>
          <p:sp>
            <p:nvSpPr>
              <p:cNvPr id="32" name="מלבן 31">
                <a:extLst>
                  <a:ext uri="{FF2B5EF4-FFF2-40B4-BE49-F238E27FC236}">
                    <a16:creationId xmlns:a16="http://schemas.microsoft.com/office/drawing/2014/main" id="{D18611DC-BAFE-4D9F-96D1-AC32F6E72CA0}"/>
                  </a:ext>
                </a:extLst>
              </p:cNvPr>
              <p:cNvSpPr/>
              <p:nvPr/>
            </p:nvSpPr>
            <p:spPr>
              <a:xfrm>
                <a:off x="2769833" y="2390313"/>
                <a:ext cx="1923765" cy="14207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מלבן 32">
                <a:extLst>
                  <a:ext uri="{FF2B5EF4-FFF2-40B4-BE49-F238E27FC236}">
                    <a16:creationId xmlns:a16="http://schemas.microsoft.com/office/drawing/2014/main" id="{8E8DC920-A7A2-4F2F-8786-E5A555F6F95B}"/>
                  </a:ext>
                </a:extLst>
              </p:cNvPr>
              <p:cNvSpPr/>
              <p:nvPr/>
            </p:nvSpPr>
            <p:spPr>
              <a:xfrm>
                <a:off x="2769832" y="2390313"/>
                <a:ext cx="1923765" cy="4416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solidFill>
                      <a:schemeClr val="tx1"/>
                    </a:solidFill>
                  </a:rPr>
                  <a:t>HandwrittenDoc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תיבת טקסט 29">
              <a:extLst>
                <a:ext uri="{FF2B5EF4-FFF2-40B4-BE49-F238E27FC236}">
                  <a16:creationId xmlns:a16="http://schemas.microsoft.com/office/drawing/2014/main" id="{12F3E5A0-6FC6-4ECD-8EB5-E6626D7E99FA}"/>
                </a:ext>
              </a:extLst>
            </p:cNvPr>
            <p:cNvSpPr txBox="1"/>
            <p:nvPr/>
          </p:nvSpPr>
          <p:spPr>
            <a:xfrm>
              <a:off x="7261292" y="4924123"/>
              <a:ext cx="19182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400" dirty="0"/>
                <a:t>מכיל את כל הפונקציות הנחוצות ומילון התיוגים עבור חילוץ כתב יד מתוך המסמכים הסרוקים.</a:t>
              </a:r>
              <a:endParaRPr lang="en-US" sz="1400" dirty="0"/>
            </a:p>
          </p:txBody>
        </p:sp>
      </p:grpSp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1B88172F-A037-446E-9508-7DCD3D93B2FE}"/>
              </a:ext>
            </a:extLst>
          </p:cNvPr>
          <p:cNvGrpSpPr/>
          <p:nvPr/>
        </p:nvGrpSpPr>
        <p:grpSpPr>
          <a:xfrm>
            <a:off x="9530024" y="2390665"/>
            <a:ext cx="1851150" cy="1403564"/>
            <a:chOff x="2769833" y="2390313"/>
            <a:chExt cx="1923765" cy="1420729"/>
          </a:xfrm>
        </p:grpSpPr>
        <p:sp>
          <p:nvSpPr>
            <p:cNvPr id="46" name="מלבן 45">
              <a:extLst>
                <a:ext uri="{FF2B5EF4-FFF2-40B4-BE49-F238E27FC236}">
                  <a16:creationId xmlns:a16="http://schemas.microsoft.com/office/drawing/2014/main" id="{8AACE7DD-3648-43E8-9A80-D261DD4CFC6E}"/>
                </a:ext>
              </a:extLst>
            </p:cNvPr>
            <p:cNvSpPr/>
            <p:nvPr/>
          </p:nvSpPr>
          <p:spPr>
            <a:xfrm>
              <a:off x="2769833" y="2390313"/>
              <a:ext cx="1923765" cy="1420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מלבן 46">
              <a:extLst>
                <a:ext uri="{FF2B5EF4-FFF2-40B4-BE49-F238E27FC236}">
                  <a16:creationId xmlns:a16="http://schemas.microsoft.com/office/drawing/2014/main" id="{BA61FD38-74C9-4DB6-BC02-3D8D7DC8DC0A}"/>
                </a:ext>
              </a:extLst>
            </p:cNvPr>
            <p:cNvSpPr/>
            <p:nvPr/>
          </p:nvSpPr>
          <p:spPr>
            <a:xfrm>
              <a:off x="2769833" y="2390313"/>
              <a:ext cx="1923765" cy="44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config</a:t>
              </a:r>
            </a:p>
          </p:txBody>
        </p:sp>
      </p:grpSp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0C2E1E89-36AF-438D-8E3E-88C65F2F6E2C}"/>
              </a:ext>
            </a:extLst>
          </p:cNvPr>
          <p:cNvGrpSpPr/>
          <p:nvPr/>
        </p:nvGrpSpPr>
        <p:grpSpPr>
          <a:xfrm>
            <a:off x="9289808" y="4483639"/>
            <a:ext cx="2189545" cy="1416860"/>
            <a:chOff x="2769833" y="2390313"/>
            <a:chExt cx="1923765" cy="1420729"/>
          </a:xfrm>
        </p:grpSpPr>
        <p:sp>
          <p:nvSpPr>
            <p:cNvPr id="52" name="מלבן 51">
              <a:extLst>
                <a:ext uri="{FF2B5EF4-FFF2-40B4-BE49-F238E27FC236}">
                  <a16:creationId xmlns:a16="http://schemas.microsoft.com/office/drawing/2014/main" id="{81543CB9-47D8-4D5F-A894-7FA544FB3210}"/>
                </a:ext>
              </a:extLst>
            </p:cNvPr>
            <p:cNvSpPr/>
            <p:nvPr/>
          </p:nvSpPr>
          <p:spPr>
            <a:xfrm>
              <a:off x="2769833" y="2390313"/>
              <a:ext cx="1923765" cy="1420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מלבן 52">
              <a:extLst>
                <a:ext uri="{FF2B5EF4-FFF2-40B4-BE49-F238E27FC236}">
                  <a16:creationId xmlns:a16="http://schemas.microsoft.com/office/drawing/2014/main" id="{74D3B98F-D963-4958-8F33-D470A88854BB}"/>
                </a:ext>
              </a:extLst>
            </p:cNvPr>
            <p:cNvSpPr/>
            <p:nvPr/>
          </p:nvSpPr>
          <p:spPr>
            <a:xfrm>
              <a:off x="2769833" y="2390313"/>
              <a:ext cx="1923765" cy="44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Make_fonts_data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C81AF3BD-72A8-4332-867A-A58A9AC5C85F}"/>
              </a:ext>
            </a:extLst>
          </p:cNvPr>
          <p:cNvSpPr txBox="1"/>
          <p:nvPr/>
        </p:nvSpPr>
        <p:spPr>
          <a:xfrm>
            <a:off x="4520422" y="4921524"/>
            <a:ext cx="1954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/>
              <a:t>רכיב המנהל את המאגר – קורא / מכניס / מוחק / עורך את המאגר.</a:t>
            </a:r>
            <a:endParaRPr lang="en-US" sz="1400" dirty="0"/>
          </a:p>
        </p:txBody>
      </p:sp>
      <p:grpSp>
        <p:nvGrpSpPr>
          <p:cNvPr id="62" name="קבוצה 61">
            <a:extLst>
              <a:ext uri="{FF2B5EF4-FFF2-40B4-BE49-F238E27FC236}">
                <a16:creationId xmlns:a16="http://schemas.microsoft.com/office/drawing/2014/main" id="{EA9BDFAB-9FEC-4503-9C2A-87C49F02BF18}"/>
              </a:ext>
            </a:extLst>
          </p:cNvPr>
          <p:cNvGrpSpPr/>
          <p:nvPr/>
        </p:nvGrpSpPr>
        <p:grpSpPr>
          <a:xfrm>
            <a:off x="6788016" y="4479771"/>
            <a:ext cx="2285753" cy="1420729"/>
            <a:chOff x="2158754" y="4482459"/>
            <a:chExt cx="2285753" cy="1420729"/>
          </a:xfrm>
        </p:grpSpPr>
        <p:grpSp>
          <p:nvGrpSpPr>
            <p:cNvPr id="34" name="קבוצה 33">
              <a:extLst>
                <a:ext uri="{FF2B5EF4-FFF2-40B4-BE49-F238E27FC236}">
                  <a16:creationId xmlns:a16="http://schemas.microsoft.com/office/drawing/2014/main" id="{A89B5F3E-637D-4C08-B1BE-F8338ADADEB9}"/>
                </a:ext>
              </a:extLst>
            </p:cNvPr>
            <p:cNvGrpSpPr/>
            <p:nvPr/>
          </p:nvGrpSpPr>
          <p:grpSpPr>
            <a:xfrm>
              <a:off x="2192789" y="4482459"/>
              <a:ext cx="2121965" cy="1420729"/>
              <a:chOff x="2769833" y="2390313"/>
              <a:chExt cx="1923765" cy="1420729"/>
            </a:xfrm>
          </p:grpSpPr>
          <p:sp>
            <p:nvSpPr>
              <p:cNvPr id="35" name="מלבן 34">
                <a:extLst>
                  <a:ext uri="{FF2B5EF4-FFF2-40B4-BE49-F238E27FC236}">
                    <a16:creationId xmlns:a16="http://schemas.microsoft.com/office/drawing/2014/main" id="{2EE6042E-5FD3-4416-8DE4-8B4D7BFFA8C8}"/>
                  </a:ext>
                </a:extLst>
              </p:cNvPr>
              <p:cNvSpPr/>
              <p:nvPr/>
            </p:nvSpPr>
            <p:spPr>
              <a:xfrm>
                <a:off x="2769833" y="2390313"/>
                <a:ext cx="1923765" cy="14207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מלבן 35">
                <a:extLst>
                  <a:ext uri="{FF2B5EF4-FFF2-40B4-BE49-F238E27FC236}">
                    <a16:creationId xmlns:a16="http://schemas.microsoft.com/office/drawing/2014/main" id="{BEF1DFD8-99FE-4809-AD5C-E8B1B4961D7A}"/>
                  </a:ext>
                </a:extLst>
              </p:cNvPr>
              <p:cNvSpPr/>
              <p:nvPr/>
            </p:nvSpPr>
            <p:spPr>
              <a:xfrm>
                <a:off x="2769833" y="2390313"/>
                <a:ext cx="1923765" cy="4416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solidFill>
                      <a:schemeClr val="tx1"/>
                    </a:solidFill>
                  </a:rPr>
                  <a:t>ImageProcessing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תיבת טקסט 59">
              <a:extLst>
                <a:ext uri="{FF2B5EF4-FFF2-40B4-BE49-F238E27FC236}">
                  <a16:creationId xmlns:a16="http://schemas.microsoft.com/office/drawing/2014/main" id="{58749F9B-4444-4B82-9F57-CD8386883A33}"/>
                </a:ext>
              </a:extLst>
            </p:cNvPr>
            <p:cNvSpPr txBox="1"/>
            <p:nvPr/>
          </p:nvSpPr>
          <p:spPr>
            <a:xfrm>
              <a:off x="2158754" y="4901531"/>
              <a:ext cx="22857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sz="1400" dirty="0"/>
                <a:t>פונקציות לעיבוד תמונה + מבנה נתונים שמכיל את התמונות והמאפיינים הנחוצים בתהליכי הפרויקט.  </a:t>
              </a:r>
              <a:endParaRPr lang="en-US" sz="1400" dirty="0"/>
            </a:p>
          </p:txBody>
        </p:sp>
      </p:grpSp>
      <p:grpSp>
        <p:nvGrpSpPr>
          <p:cNvPr id="67" name="קבוצה 66">
            <a:extLst>
              <a:ext uri="{FF2B5EF4-FFF2-40B4-BE49-F238E27FC236}">
                <a16:creationId xmlns:a16="http://schemas.microsoft.com/office/drawing/2014/main" id="{3A22186C-856C-4F63-AE57-2A94B9D2B662}"/>
              </a:ext>
            </a:extLst>
          </p:cNvPr>
          <p:cNvGrpSpPr/>
          <p:nvPr/>
        </p:nvGrpSpPr>
        <p:grpSpPr>
          <a:xfrm rot="16200000">
            <a:off x="2721989" y="4025038"/>
            <a:ext cx="497149" cy="152400"/>
            <a:chOff x="5641759" y="4040820"/>
            <a:chExt cx="497149" cy="152400"/>
          </a:xfrm>
        </p:grpSpPr>
        <p:cxnSp>
          <p:nvCxnSpPr>
            <p:cNvPr id="68" name="מחבר חץ ישר 67">
              <a:extLst>
                <a:ext uri="{FF2B5EF4-FFF2-40B4-BE49-F238E27FC236}">
                  <a16:creationId xmlns:a16="http://schemas.microsoft.com/office/drawing/2014/main" id="{65497053-2B50-4327-A216-828924946151}"/>
                </a:ext>
              </a:extLst>
            </p:cNvPr>
            <p:cNvCxnSpPr/>
            <p:nvPr/>
          </p:nvCxnSpPr>
          <p:spPr>
            <a:xfrm>
              <a:off x="5641759" y="4040820"/>
              <a:ext cx="497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מחבר חץ ישר 68">
              <a:extLst>
                <a:ext uri="{FF2B5EF4-FFF2-40B4-BE49-F238E27FC236}">
                  <a16:creationId xmlns:a16="http://schemas.microsoft.com/office/drawing/2014/main" id="{34569385-F0EC-4FE4-9C24-083A70737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1759" y="4193220"/>
              <a:ext cx="4542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D4AF5D28-C94A-4DA8-8E86-289DC0C0E8BA}"/>
              </a:ext>
            </a:extLst>
          </p:cNvPr>
          <p:cNvGrpSpPr/>
          <p:nvPr/>
        </p:nvGrpSpPr>
        <p:grpSpPr>
          <a:xfrm rot="13344802">
            <a:off x="3899595" y="4080204"/>
            <a:ext cx="497149" cy="152400"/>
            <a:chOff x="5641759" y="4040820"/>
            <a:chExt cx="497149" cy="152400"/>
          </a:xfrm>
        </p:grpSpPr>
        <p:cxnSp>
          <p:nvCxnSpPr>
            <p:cNvPr id="71" name="מחבר חץ ישר 70">
              <a:extLst>
                <a:ext uri="{FF2B5EF4-FFF2-40B4-BE49-F238E27FC236}">
                  <a16:creationId xmlns:a16="http://schemas.microsoft.com/office/drawing/2014/main" id="{A16B0776-61FE-4847-B7BC-62E3C5F9FE40}"/>
                </a:ext>
              </a:extLst>
            </p:cNvPr>
            <p:cNvCxnSpPr/>
            <p:nvPr/>
          </p:nvCxnSpPr>
          <p:spPr>
            <a:xfrm>
              <a:off x="5641759" y="4040820"/>
              <a:ext cx="497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מחבר חץ ישר 71">
              <a:extLst>
                <a:ext uri="{FF2B5EF4-FFF2-40B4-BE49-F238E27FC236}">
                  <a16:creationId xmlns:a16="http://schemas.microsoft.com/office/drawing/2014/main" id="{1D4682AE-5741-4611-9CF5-6C8052E26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1759" y="4193220"/>
              <a:ext cx="4542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מחבר חץ ישר 80">
            <a:extLst>
              <a:ext uri="{FF2B5EF4-FFF2-40B4-BE49-F238E27FC236}">
                <a16:creationId xmlns:a16="http://schemas.microsoft.com/office/drawing/2014/main" id="{25D04FBE-D6D4-49C6-8B8E-4233D4528413}"/>
              </a:ext>
            </a:extLst>
          </p:cNvPr>
          <p:cNvCxnSpPr>
            <a:cxnSpLocks/>
          </p:cNvCxnSpPr>
          <p:nvPr/>
        </p:nvCxnSpPr>
        <p:spPr>
          <a:xfrm>
            <a:off x="4177637" y="3832294"/>
            <a:ext cx="2517456" cy="51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תיבת טקסט 86">
            <a:extLst>
              <a:ext uri="{FF2B5EF4-FFF2-40B4-BE49-F238E27FC236}">
                <a16:creationId xmlns:a16="http://schemas.microsoft.com/office/drawing/2014/main" id="{5A57980F-F0CA-4B9C-9775-CB5F94B01FAE}"/>
              </a:ext>
            </a:extLst>
          </p:cNvPr>
          <p:cNvSpPr txBox="1"/>
          <p:nvPr/>
        </p:nvSpPr>
        <p:spPr>
          <a:xfrm>
            <a:off x="6774781" y="2840122"/>
            <a:ext cx="2324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/>
              <a:t>רכיב האחראי על מודל החילוץ– מבצע חילוץ, חישוב </a:t>
            </a:r>
            <a:r>
              <a:rPr lang="en-US" sz="1400" dirty="0"/>
              <a:t>accuracy</a:t>
            </a:r>
            <a:r>
              <a:rPr lang="he-IL" sz="1400" dirty="0"/>
              <a:t> למודל חדש ומתן ציון לתוצאת החילוץ ע"י השוואת מחרוזות.</a:t>
            </a:r>
            <a:endParaRPr lang="en-US" sz="1400" dirty="0"/>
          </a:p>
        </p:txBody>
      </p:sp>
      <p:sp>
        <p:nvSpPr>
          <p:cNvPr id="89" name="תיבת טקסט 88">
            <a:extLst>
              <a:ext uri="{FF2B5EF4-FFF2-40B4-BE49-F238E27FC236}">
                <a16:creationId xmlns:a16="http://schemas.microsoft.com/office/drawing/2014/main" id="{403883E0-87EC-4949-B062-6D9CA4754C3E}"/>
              </a:ext>
            </a:extLst>
          </p:cNvPr>
          <p:cNvSpPr txBox="1"/>
          <p:nvPr/>
        </p:nvSpPr>
        <p:spPr>
          <a:xfrm>
            <a:off x="9519327" y="2909352"/>
            <a:ext cx="1976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/>
              <a:t>קובץ תצורה – מכיל פרמטרים להתאמה מקומית של תוכנה.</a:t>
            </a:r>
            <a:endParaRPr lang="en-US" sz="1400" dirty="0"/>
          </a:p>
        </p:txBody>
      </p:sp>
      <p:sp>
        <p:nvSpPr>
          <p:cNvPr id="102" name="תיבת טקסט 101">
            <a:extLst>
              <a:ext uri="{FF2B5EF4-FFF2-40B4-BE49-F238E27FC236}">
                <a16:creationId xmlns:a16="http://schemas.microsoft.com/office/drawing/2014/main" id="{8CAD4E7E-B770-4525-9AEE-B1C7FEF48C53}"/>
              </a:ext>
            </a:extLst>
          </p:cNvPr>
          <p:cNvSpPr txBox="1"/>
          <p:nvPr/>
        </p:nvSpPr>
        <p:spPr>
          <a:xfrm>
            <a:off x="9325315" y="4992456"/>
            <a:ext cx="2152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/>
              <a:t>מכיל פונקציות לייצור דאטה מתויג בצורה מאסיבית דרך פונטים בעברית. </a:t>
            </a:r>
            <a:endParaRPr lang="en-US" sz="1400" dirty="0"/>
          </a:p>
        </p:txBody>
      </p:sp>
      <p:cxnSp>
        <p:nvCxnSpPr>
          <p:cNvPr id="105" name="מחבר חץ ישר 104">
            <a:extLst>
              <a:ext uri="{FF2B5EF4-FFF2-40B4-BE49-F238E27FC236}">
                <a16:creationId xmlns:a16="http://schemas.microsoft.com/office/drawing/2014/main" id="{0CEF388A-FAD6-4EEE-8653-C14C2CE615CC}"/>
              </a:ext>
            </a:extLst>
          </p:cNvPr>
          <p:cNvCxnSpPr>
            <a:cxnSpLocks/>
          </p:cNvCxnSpPr>
          <p:nvPr/>
        </p:nvCxnSpPr>
        <p:spPr>
          <a:xfrm>
            <a:off x="5487880" y="3895571"/>
            <a:ext cx="0" cy="385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מחבר: מרפקי 109">
            <a:extLst>
              <a:ext uri="{FF2B5EF4-FFF2-40B4-BE49-F238E27FC236}">
                <a16:creationId xmlns:a16="http://schemas.microsoft.com/office/drawing/2014/main" id="{9B49FAD9-66EB-422E-AE6F-F38E07C22041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16200000" flipH="1">
            <a:off x="5426799" y="3444264"/>
            <a:ext cx="1" cy="491247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מחבר חץ ישר 117">
            <a:extLst>
              <a:ext uri="{FF2B5EF4-FFF2-40B4-BE49-F238E27FC236}">
                <a16:creationId xmlns:a16="http://schemas.microsoft.com/office/drawing/2014/main" id="{EFBBC7D7-DF34-4A4D-94A4-84E1084A56E7}"/>
              </a:ext>
            </a:extLst>
          </p:cNvPr>
          <p:cNvCxnSpPr>
            <a:cxnSpLocks/>
          </p:cNvCxnSpPr>
          <p:nvPr/>
        </p:nvCxnSpPr>
        <p:spPr>
          <a:xfrm>
            <a:off x="6420248" y="2949217"/>
            <a:ext cx="370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מחבר חץ ישר 118">
            <a:extLst>
              <a:ext uri="{FF2B5EF4-FFF2-40B4-BE49-F238E27FC236}">
                <a16:creationId xmlns:a16="http://schemas.microsoft.com/office/drawing/2014/main" id="{BABF213C-191D-4E91-9370-339A690BBEE3}"/>
              </a:ext>
            </a:extLst>
          </p:cNvPr>
          <p:cNvCxnSpPr>
            <a:cxnSpLocks/>
          </p:cNvCxnSpPr>
          <p:nvPr/>
        </p:nvCxnSpPr>
        <p:spPr>
          <a:xfrm flipH="1">
            <a:off x="3796037" y="3882683"/>
            <a:ext cx="1104438" cy="45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מחבר חץ ישר 124">
            <a:extLst>
              <a:ext uri="{FF2B5EF4-FFF2-40B4-BE49-F238E27FC236}">
                <a16:creationId xmlns:a16="http://schemas.microsoft.com/office/drawing/2014/main" id="{B5C79629-4D0D-401B-BC12-C2BCFDCABBF4}"/>
              </a:ext>
            </a:extLst>
          </p:cNvPr>
          <p:cNvCxnSpPr>
            <a:cxnSpLocks/>
          </p:cNvCxnSpPr>
          <p:nvPr/>
        </p:nvCxnSpPr>
        <p:spPr>
          <a:xfrm>
            <a:off x="6567771" y="3936892"/>
            <a:ext cx="629442" cy="38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מחבר חץ ישר 127">
            <a:extLst>
              <a:ext uri="{FF2B5EF4-FFF2-40B4-BE49-F238E27FC236}">
                <a16:creationId xmlns:a16="http://schemas.microsoft.com/office/drawing/2014/main" id="{DB252B95-6070-4CDB-BC83-CD7F69E8AF51}"/>
              </a:ext>
            </a:extLst>
          </p:cNvPr>
          <p:cNvCxnSpPr>
            <a:cxnSpLocks/>
          </p:cNvCxnSpPr>
          <p:nvPr/>
        </p:nvCxnSpPr>
        <p:spPr>
          <a:xfrm flipH="1">
            <a:off x="8962811" y="5219727"/>
            <a:ext cx="278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מחבר חץ ישר 139">
            <a:extLst>
              <a:ext uri="{FF2B5EF4-FFF2-40B4-BE49-F238E27FC236}">
                <a16:creationId xmlns:a16="http://schemas.microsoft.com/office/drawing/2014/main" id="{E176EF79-8BE6-46EC-932D-BC98DA601BA0}"/>
              </a:ext>
            </a:extLst>
          </p:cNvPr>
          <p:cNvCxnSpPr>
            <a:cxnSpLocks/>
          </p:cNvCxnSpPr>
          <p:nvPr/>
        </p:nvCxnSpPr>
        <p:spPr>
          <a:xfrm flipV="1">
            <a:off x="5802148" y="3916437"/>
            <a:ext cx="3523167" cy="43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מחבר: מרפקי 156">
            <a:extLst>
              <a:ext uri="{FF2B5EF4-FFF2-40B4-BE49-F238E27FC236}">
                <a16:creationId xmlns:a16="http://schemas.microsoft.com/office/drawing/2014/main" id="{A91BB5DA-CDDE-4A2D-9885-3CAC0B51721C}"/>
              </a:ext>
            </a:extLst>
          </p:cNvPr>
          <p:cNvCxnSpPr>
            <a:cxnSpLocks/>
            <a:stCxn id="7" idx="0"/>
            <a:endCxn id="47" idx="0"/>
          </p:cNvCxnSpPr>
          <p:nvPr/>
        </p:nvCxnSpPr>
        <p:spPr>
          <a:xfrm rot="5400000" flipH="1" flipV="1">
            <a:off x="6720795" y="-1344138"/>
            <a:ext cx="12700" cy="746960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63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C06D21-9ECE-4AB8-AF1D-11F5979E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3600" b="1" dirty="0">
                <a:solidFill>
                  <a:srgbClr val="00B0F0"/>
                </a:solidFill>
              </a:rPr>
              <a:t>מבנה נתונים (</a:t>
            </a:r>
            <a:r>
              <a:rPr lang="en-US" sz="3600" b="1" dirty="0" err="1">
                <a:solidFill>
                  <a:srgbClr val="00B0F0"/>
                </a:solidFill>
              </a:rPr>
              <a:t>db</a:t>
            </a:r>
            <a:r>
              <a:rPr lang="he-IL" sz="3600" b="1" dirty="0">
                <a:solidFill>
                  <a:srgbClr val="00B0F0"/>
                </a:solidFill>
              </a:rPr>
              <a:t>)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F4563F-30BC-4B30-A913-A76A9D861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he-IL" sz="2400" b="1" dirty="0"/>
              <a:t>תהליך טיוב המערכת לחילוץ טקסט, דורש אימון של רשת הנוירונים עם כמות גדולה של דאטה.</a:t>
            </a:r>
          </a:p>
          <a:p>
            <a:pPr marL="0" indent="0" algn="ctr">
              <a:buNone/>
            </a:pPr>
            <a:endParaRPr lang="he-IL" sz="2400" b="1" dirty="0"/>
          </a:p>
          <a:p>
            <a:pPr algn="r"/>
            <a:r>
              <a:rPr lang="he-IL" sz="2000" dirty="0"/>
              <a:t>תצורת הדאטה: קובץ תמונה (</a:t>
            </a:r>
            <a:r>
              <a:rPr lang="en-US" sz="2000" dirty="0"/>
              <a:t>TIF</a:t>
            </a:r>
            <a:r>
              <a:rPr lang="he-IL" sz="2000" dirty="0"/>
              <a:t>) + קובץ טקסט (</a:t>
            </a:r>
            <a:r>
              <a:rPr lang="en-US" sz="2000" dirty="0"/>
              <a:t>txt</a:t>
            </a:r>
            <a:r>
              <a:rPr lang="he-IL" sz="2000" dirty="0"/>
              <a:t>).</a:t>
            </a:r>
          </a:p>
          <a:p>
            <a:pPr algn="r"/>
            <a:r>
              <a:rPr lang="he-IL" sz="2000" dirty="0"/>
              <a:t>הדאטה צריך להיות מאורגן כך שבכל תמונה מופיעה שורה אחת של כתב יד + קובץ טקסט בעל שם זהה, המכיל את טקסט הכתוב בתמונה.</a:t>
            </a:r>
          </a:p>
          <a:p>
            <a:pPr algn="r"/>
            <a:r>
              <a:rPr lang="he-IL" sz="2000" dirty="0"/>
              <a:t>הדאטה צריך להיות מדויק ובאיכות גבוהה.</a:t>
            </a:r>
          </a:p>
          <a:p>
            <a:pPr algn="r"/>
            <a:r>
              <a:rPr lang="he-IL" sz="2000" dirty="0"/>
              <a:t>כדאי לבצע גיוון בכתבי היד (כדי למנוע </a:t>
            </a:r>
            <a:r>
              <a:rPr lang="en-US" sz="2000" dirty="0"/>
              <a:t>overfitting</a:t>
            </a:r>
            <a:r>
              <a:rPr lang="he-IL" sz="2000" dirty="0"/>
              <a:t>).</a:t>
            </a:r>
            <a:endParaRPr lang="en-US" sz="240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685BEC6-6833-4F2D-A460-5C738A0C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7" name="מציין מיקום של מספר שקופית 7">
            <a:extLst>
              <a:ext uri="{FF2B5EF4-FFF2-40B4-BE49-F238E27FC236}">
                <a16:creationId xmlns:a16="http://schemas.microsoft.com/office/drawing/2014/main" id="{291EC76E-9D94-44F2-8CAA-58BCC347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4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692626-2D0C-4B03-AA01-B7B371E6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47698" y="913786"/>
            <a:ext cx="3031852" cy="1722419"/>
          </a:xfrm>
        </p:spPr>
        <p:txBody>
          <a:bodyPr/>
          <a:lstStyle/>
          <a:p>
            <a:pPr algn="ctr" rtl="0"/>
            <a:r>
              <a:rPr lang="he-IL" dirty="0"/>
              <a:t>וידיאו</a:t>
            </a:r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FDE5BE1-37A2-44E2-94BE-33A7CBAE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9247698" y="2816990"/>
            <a:ext cx="3031852" cy="3001392"/>
          </a:xfrm>
        </p:spPr>
        <p:txBody>
          <a:bodyPr/>
          <a:lstStyle/>
          <a:p>
            <a:pPr algn="ctr"/>
            <a:r>
              <a:rPr lang="he-IL" dirty="0"/>
              <a:t>בסיס הנתונים</a:t>
            </a:r>
            <a:endParaRPr lang="en-US" dirty="0"/>
          </a:p>
        </p:txBody>
      </p:sp>
      <p:pic>
        <p:nvPicPr>
          <p:cNvPr id="6" name="DATABASE">
            <a:hlinkClick r:id="" action="ppaction://media"/>
            <a:extLst>
              <a:ext uri="{FF2B5EF4-FFF2-40B4-BE49-F238E27FC236}">
                <a16:creationId xmlns:a16="http://schemas.microsoft.com/office/drawing/2014/main" id="{247C5152-0D7B-4DBD-ADA5-A662368D9F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392"/>
          <a:stretch/>
        </p:blipFill>
        <p:spPr>
          <a:xfrm>
            <a:off x="138592" y="618479"/>
            <a:ext cx="9470502" cy="5820696"/>
          </a:xfrm>
          <a:prstGeom prst="rect">
            <a:avLst/>
          </a:prstGeom>
        </p:spPr>
      </p:pic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A21939A-0B63-477C-8149-DD9C8D17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4E0847A-9C08-40F5-96E8-C2E90697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3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C06D21-9ECE-4AB8-AF1D-11F5979E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יצירה והבניה של מידע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F4563F-30BC-4B30-A913-A76A9D861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r"/>
            <a:r>
              <a:rPr lang="he-IL" sz="2400" b="1" dirty="0"/>
              <a:t>שלוש שיטות עיקריות בהן השתמשתי ליצירת דאטה בפרויקט:</a:t>
            </a:r>
          </a:p>
          <a:p>
            <a:pPr marL="781200" lvl="1" indent="-457200">
              <a:buFont typeface="+mj-lt"/>
              <a:buAutoNum type="arabicPeriod"/>
            </a:pPr>
            <a:r>
              <a:rPr lang="he-IL" sz="2400" dirty="0"/>
              <a:t>סריקה וחילוץ של שורות טקסט מתוך דפים מוכנים ("</a:t>
            </a:r>
            <a:r>
              <a:rPr lang="en-US" sz="2400" dirty="0"/>
              <a:t>Template</a:t>
            </a:r>
            <a:r>
              <a:rPr lang="he-IL" sz="2400" dirty="0"/>
              <a:t>"), אליהם היו צריכים המשתמשים להעתיק שורות של שירים בכתב ידם, לפי ההנחיות בדף.</a:t>
            </a:r>
          </a:p>
          <a:p>
            <a:pPr marL="781200" lvl="1" indent="-457200">
              <a:buFont typeface="+mj-lt"/>
              <a:buAutoNum type="arabicPeriod"/>
            </a:pPr>
            <a:r>
              <a:rPr lang="he-IL" sz="2400" dirty="0"/>
              <a:t>סריקה של תמונה עם טקסט ותיוג התמונה בתוך ממשק המערכת.</a:t>
            </a:r>
          </a:p>
          <a:p>
            <a:pPr marL="781200" lvl="1" indent="-457200">
              <a:buFont typeface="+mj-lt"/>
              <a:buAutoNum type="arabicPeriod"/>
            </a:pPr>
            <a:r>
              <a:rPr lang="he-IL" sz="2400" dirty="0"/>
              <a:t>איסוף פונטים בכתב יד בעברית, חילוץ שורות טקסט ותיוגם.</a:t>
            </a:r>
            <a:endParaRPr lang="en-US" sz="240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685BEC6-6833-4F2D-A460-5C738A0C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7" name="מציין מיקום של מספר שקופית 7">
            <a:extLst>
              <a:ext uri="{FF2B5EF4-FFF2-40B4-BE49-F238E27FC236}">
                <a16:creationId xmlns:a16="http://schemas.microsoft.com/office/drawing/2014/main" id="{291EC76E-9D94-44F2-8CAA-58BCC347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0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A26200-B8A0-4582-8D08-D2E513F9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8392291" y="702156"/>
            <a:ext cx="3031852" cy="5636500"/>
          </a:xfrm>
        </p:spPr>
        <p:txBody>
          <a:bodyPr>
            <a:normAutofit/>
          </a:bodyPr>
          <a:lstStyle/>
          <a:p>
            <a:r>
              <a:rPr lang="he-IL" dirty="0"/>
              <a:t>תהליך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קבלת קובץ </a:t>
            </a:r>
            <a:r>
              <a:rPr lang="en-US" dirty="0"/>
              <a:t>PDG</a:t>
            </a:r>
            <a:r>
              <a:rPr lang="he-IL" dirty="0"/>
              <a:t> / קובץ תמונה.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במידה ומתקבל </a:t>
            </a:r>
            <a:r>
              <a:rPr lang="en-US" dirty="0">
                <a:solidFill>
                  <a:schemeClr val="bg1"/>
                </a:solidFill>
              </a:rPr>
              <a:t>PDF</a:t>
            </a:r>
            <a:r>
              <a:rPr lang="he-IL" dirty="0">
                <a:solidFill>
                  <a:schemeClr val="bg1"/>
                </a:solidFill>
              </a:rPr>
              <a:t> מתבצעת המרה ל</a:t>
            </a:r>
            <a:r>
              <a:rPr lang="en-US" dirty="0">
                <a:solidFill>
                  <a:schemeClr val="bg1"/>
                </a:solidFill>
              </a:rPr>
              <a:t>PNG</a:t>
            </a:r>
            <a:r>
              <a:rPr lang="he-IL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עיבוד קבצי התמונה ע"י המשתמש – יישור וניקוי רעשים.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חילוץ מלבנים מהתמונה.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ניקוי "רעשים" בתיחומי המלבנים לפי גודל.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ניקוי של מלבנים מושחרים.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חיתוך של התמונה לפי תיחום המלבן.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תיוג התמונה לפי מילון מוגדר :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(page, line) -&gt; label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0B68E6-289F-4C3A-A273-4F8D78E9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פרוייקט סיום - עדי רוזנטל</a:t>
            </a:r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D334CB-54D2-4485-93F1-A2920CD5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5FAC655-85C0-4A0C-8055-22A7792AC028}"/>
              </a:ext>
            </a:extLst>
          </p:cNvPr>
          <p:cNvSpPr txBox="1">
            <a:spLocks/>
          </p:cNvSpPr>
          <p:nvPr/>
        </p:nvSpPr>
        <p:spPr>
          <a:xfrm flipH="1">
            <a:off x="266331" y="702156"/>
            <a:ext cx="7403976" cy="118872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/>
            <a:r>
              <a:rPr lang="he-IL" sz="3600" b="1" dirty="0">
                <a:solidFill>
                  <a:srgbClr val="00B0F0"/>
                </a:solidFill>
              </a:rPr>
              <a:t>סריקה וחילוץ של שורות טקסט מתוך דפים מוכנים </a:t>
            </a:r>
            <a:endParaRPr lang="en-US" sz="3600" b="1" dirty="0">
              <a:solidFill>
                <a:srgbClr val="00B0F0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06E47A9-791E-4DC1-B31A-E29ED819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76"/>
            <a:ext cx="3038001" cy="4069164"/>
          </a:xfrm>
          <a:prstGeom prst="rect">
            <a:avLst/>
          </a:prstGeom>
        </p:spPr>
      </p:pic>
      <p:sp>
        <p:nvSpPr>
          <p:cNvPr id="9" name="חץ: ימינה 8">
            <a:extLst>
              <a:ext uri="{FF2B5EF4-FFF2-40B4-BE49-F238E27FC236}">
                <a16:creationId xmlns:a16="http://schemas.microsoft.com/office/drawing/2014/main" id="{24BD8084-D3FA-4B0E-8E24-BD4E25B24C75}"/>
              </a:ext>
            </a:extLst>
          </p:cNvPr>
          <p:cNvSpPr/>
          <p:nvPr/>
        </p:nvSpPr>
        <p:spPr>
          <a:xfrm>
            <a:off x="3038001" y="3530401"/>
            <a:ext cx="694339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7A0F651C-8A7F-40C3-992B-0040A8C00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" r="5436"/>
          <a:stretch/>
        </p:blipFill>
        <p:spPr>
          <a:xfrm>
            <a:off x="3732340" y="2583402"/>
            <a:ext cx="4221185" cy="19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0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18_TF33552983" id="{35CFEF63-79DE-477A-A2CA-250C6A3FD2A0}" vid="{3F9E6276-90D2-4E1C-941C-F86EB24443FE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</TotalTime>
  <Words>1305</Words>
  <Application>Microsoft Office PowerPoint</Application>
  <PresentationFormat>מסך רחב</PresentationFormat>
  <Paragraphs>208</Paragraphs>
  <Slides>25</Slides>
  <Notes>0</Notes>
  <HiddenSlides>0</HiddenSlides>
  <MMClips>4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31" baseType="lpstr">
      <vt:lpstr>Arial</vt:lpstr>
      <vt:lpstr>Calibri</vt:lpstr>
      <vt:lpstr>Franklin Gothic Book</vt:lpstr>
      <vt:lpstr>Tahoma</vt:lpstr>
      <vt:lpstr>Wingdings 2</vt:lpstr>
      <vt:lpstr>DividendVTI</vt:lpstr>
      <vt:lpstr>מתמונה לטקסט - חילוץ כתב יד בעברית SHECODES</vt:lpstr>
      <vt:lpstr>מטרת הפרויקט</vt:lpstr>
      <vt:lpstr>מצגת של PowerPoint‏</vt:lpstr>
      <vt:lpstr>שלושה תהליכים עיקריים בפרויקט:</vt:lpstr>
      <vt:lpstr>ארכיטקטורה</vt:lpstr>
      <vt:lpstr>מבנה נתונים (db)</vt:lpstr>
      <vt:lpstr>וידיאו</vt:lpstr>
      <vt:lpstr>יצירה והבניה של מידע</vt:lpstr>
      <vt:lpstr>מצגת של PowerPoint‏</vt:lpstr>
      <vt:lpstr>מצגת של PowerPoint‏</vt:lpstr>
      <vt:lpstr>מצגת של PowerPoint‏</vt:lpstr>
      <vt:lpstr>וידיאו</vt:lpstr>
      <vt:lpstr>אימון הרשת - TESSERACT</vt:lpstr>
      <vt:lpstr>מצגת של PowerPoint‏</vt:lpstr>
      <vt:lpstr>מצגת של PowerPoint‏</vt:lpstr>
      <vt:lpstr>וידיאו</vt:lpstr>
      <vt:lpstr>חילוץ טקסט מתוך תמונה</vt:lpstr>
      <vt:lpstr>מצגת של PowerPoint‏</vt:lpstr>
      <vt:lpstr>מצגת של PowerPoint‏</vt:lpstr>
      <vt:lpstr>מצגת של PowerPoint‏</vt:lpstr>
      <vt:lpstr>וידיאו</vt:lpstr>
      <vt:lpstr>מה למדתי בפרוייקט?</vt:lpstr>
      <vt:lpstr>צעדים להמשך...</vt:lpstr>
      <vt:lpstr>קישורים</vt:lpstr>
      <vt:lpstr>שאלות?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Hebrew HANDWRITE to machine encoded text</dc:title>
  <dc:creator>Adi Rosenthal</dc:creator>
  <cp:lastModifiedBy>Adi Rosenthal</cp:lastModifiedBy>
  <cp:revision>70</cp:revision>
  <dcterms:created xsi:type="dcterms:W3CDTF">2020-10-12T08:28:32Z</dcterms:created>
  <dcterms:modified xsi:type="dcterms:W3CDTF">2020-10-15T16:45:33Z</dcterms:modified>
</cp:coreProperties>
</file>